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362" r:id="rId2"/>
    <p:sldId id="358" r:id="rId3"/>
    <p:sldId id="310" r:id="rId4"/>
    <p:sldId id="355" r:id="rId5"/>
    <p:sldId id="316" r:id="rId6"/>
    <p:sldId id="356" r:id="rId7"/>
    <p:sldId id="354" r:id="rId8"/>
    <p:sldId id="357" r:id="rId9"/>
    <p:sldId id="352" r:id="rId10"/>
    <p:sldId id="343" r:id="rId11"/>
    <p:sldId id="359" r:id="rId12"/>
    <p:sldId id="363" r:id="rId13"/>
    <p:sldId id="372" r:id="rId14"/>
    <p:sldId id="373" r:id="rId15"/>
    <p:sldId id="374" r:id="rId16"/>
    <p:sldId id="375" r:id="rId17"/>
    <p:sldId id="376" r:id="rId18"/>
    <p:sldId id="377" r:id="rId19"/>
    <p:sldId id="378" r:id="rId20"/>
    <p:sldId id="379" r:id="rId21"/>
    <p:sldId id="380" r:id="rId22"/>
    <p:sldId id="370" r:id="rId23"/>
  </p:sldIdLst>
  <p:sldSz cx="9144000" cy="6858000" type="screen4x3"/>
  <p:notesSz cx="6797675" cy="9926638"/>
  <p:defaultTextStyle>
    <a:defPPr>
      <a:defRPr lang="de-DE"/>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00"/>
    <a:srgbClr val="FF9933"/>
    <a:srgbClr val="339966"/>
    <a:srgbClr val="336600"/>
    <a:srgbClr val="5F93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198F4-CE5B-4787-A963-9B6DB0B93D8A}" v="20" dt="2023-06-05T06:30:45.24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8" autoAdjust="0"/>
    <p:restoredTop sz="94660"/>
  </p:normalViewPr>
  <p:slideViewPr>
    <p:cSldViewPr>
      <p:cViewPr varScale="1">
        <p:scale>
          <a:sx n="106" d="100"/>
          <a:sy n="106" d="100"/>
        </p:scale>
        <p:origin x="1752" y="96"/>
      </p:cViewPr>
      <p:guideLst>
        <p:guide orient="horz" pos="2160"/>
        <p:guide pos="2880"/>
      </p:guideLst>
    </p:cSldViewPr>
  </p:slideViewPr>
  <p:outlineViewPr>
    <p:cViewPr>
      <p:scale>
        <a:sx n="33" d="100"/>
        <a:sy n="33" d="100"/>
      </p:scale>
      <p:origin x="0" y="15016"/>
    </p:cViewPr>
  </p:outlineViewPr>
  <p:notesTextViewPr>
    <p:cViewPr>
      <p:scale>
        <a:sx n="1" d="1"/>
        <a:sy n="1" d="1"/>
      </p:scale>
      <p:origin x="0" y="0"/>
    </p:cViewPr>
  </p:notesTextViewPr>
  <p:sorterViewPr>
    <p:cViewPr>
      <p:scale>
        <a:sx n="66" d="100"/>
        <a:sy n="66" d="100"/>
      </p:scale>
      <p:origin x="0" y="0"/>
    </p:cViewPr>
  </p:sorterViewPr>
  <p:notesViewPr>
    <p:cSldViewPr>
      <p:cViewPr>
        <p:scale>
          <a:sx n="150" d="100"/>
          <a:sy n="150" d="100"/>
        </p:scale>
        <p:origin x="-1736" y="96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5659" cy="496332"/>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de-DE" altLang="de-DE"/>
          </a:p>
        </p:txBody>
      </p:sp>
      <p:sp>
        <p:nvSpPr>
          <p:cNvPr id="9219" name="Rectangle 3"/>
          <p:cNvSpPr>
            <a:spLocks noGrp="1" noChangeArrowheads="1"/>
          </p:cNvSpPr>
          <p:nvPr>
            <p:ph type="dt" sz="quarter" idx="1"/>
          </p:nvPr>
        </p:nvSpPr>
        <p:spPr bwMode="auto">
          <a:xfrm>
            <a:off x="3850443" y="0"/>
            <a:ext cx="2945659" cy="496332"/>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de-DE" altLang="de-DE"/>
          </a:p>
        </p:txBody>
      </p:sp>
      <p:sp>
        <p:nvSpPr>
          <p:cNvPr id="9220" name="Rectangle 4"/>
          <p:cNvSpPr>
            <a:spLocks noGrp="1" noChangeArrowheads="1"/>
          </p:cNvSpPr>
          <p:nvPr>
            <p:ph type="ftr" sz="quarter" idx="2"/>
          </p:nvPr>
        </p:nvSpPr>
        <p:spPr bwMode="auto">
          <a:xfrm>
            <a:off x="0" y="9428583"/>
            <a:ext cx="2945659" cy="496332"/>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de-DE" altLang="de-DE"/>
          </a:p>
        </p:txBody>
      </p:sp>
      <p:sp>
        <p:nvSpPr>
          <p:cNvPr id="9221" name="Rectangle 5"/>
          <p:cNvSpPr>
            <a:spLocks noGrp="1" noChangeArrowheads="1"/>
          </p:cNvSpPr>
          <p:nvPr>
            <p:ph type="sldNum" sz="quarter" idx="3"/>
          </p:nvPr>
        </p:nvSpPr>
        <p:spPr bwMode="auto">
          <a:xfrm>
            <a:off x="3850443" y="9428583"/>
            <a:ext cx="2945659" cy="496332"/>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smtClean="0">
                <a:latin typeface="Times" charset="0"/>
              </a:defRPr>
            </a:lvl1pPr>
          </a:lstStyle>
          <a:p>
            <a:pPr>
              <a:defRPr/>
            </a:pPr>
            <a:fld id="{6513765F-F9D6-4C2B-993B-7A9F339B2FB3}" type="slidenum">
              <a:rPr lang="de-DE" altLang="de-DE"/>
              <a:pPr>
                <a:defRPr/>
              </a:pPr>
              <a:t>‹Nr.›</a:t>
            </a:fld>
            <a:endParaRPr lang="de-DE" altLang="de-DE"/>
          </a:p>
        </p:txBody>
      </p:sp>
    </p:spTree>
    <p:extLst>
      <p:ext uri="{BB962C8B-B14F-4D97-AF65-F5344CB8AC3E}">
        <p14:creationId xmlns:p14="http://schemas.microsoft.com/office/powerpoint/2010/main" val="35856131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5659" cy="496332"/>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de-DE" altLang="de-DE"/>
          </a:p>
        </p:txBody>
      </p:sp>
      <p:sp>
        <p:nvSpPr>
          <p:cNvPr id="6147" name="Rectangle 3"/>
          <p:cNvSpPr>
            <a:spLocks noGrp="1" noChangeArrowheads="1"/>
          </p:cNvSpPr>
          <p:nvPr>
            <p:ph type="dt" idx="1"/>
          </p:nvPr>
        </p:nvSpPr>
        <p:spPr bwMode="auto">
          <a:xfrm>
            <a:off x="3850443" y="0"/>
            <a:ext cx="2945659" cy="496332"/>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de-DE" altLang="de-DE"/>
          </a:p>
        </p:txBody>
      </p:sp>
      <p:sp>
        <p:nvSpPr>
          <p:cNvPr id="4506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79768" y="4715153"/>
            <a:ext cx="5438140" cy="44669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150" name="Rectangle 6"/>
          <p:cNvSpPr>
            <a:spLocks noGrp="1" noChangeArrowheads="1"/>
          </p:cNvSpPr>
          <p:nvPr>
            <p:ph type="ftr" sz="quarter" idx="4"/>
          </p:nvPr>
        </p:nvSpPr>
        <p:spPr bwMode="auto">
          <a:xfrm>
            <a:off x="0" y="9428583"/>
            <a:ext cx="2945659" cy="496332"/>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de-DE" altLang="de-DE"/>
          </a:p>
        </p:txBody>
      </p:sp>
      <p:sp>
        <p:nvSpPr>
          <p:cNvPr id="6151" name="Rectangle 7"/>
          <p:cNvSpPr>
            <a:spLocks noGrp="1" noChangeArrowheads="1"/>
          </p:cNvSpPr>
          <p:nvPr>
            <p:ph type="sldNum" sz="quarter" idx="5"/>
          </p:nvPr>
        </p:nvSpPr>
        <p:spPr bwMode="auto">
          <a:xfrm>
            <a:off x="3850443" y="9428583"/>
            <a:ext cx="2945659" cy="496332"/>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smtClean="0">
                <a:latin typeface="Times" charset="0"/>
              </a:defRPr>
            </a:lvl1pPr>
          </a:lstStyle>
          <a:p>
            <a:pPr>
              <a:defRPr/>
            </a:pPr>
            <a:fld id="{4FA112BF-4FBE-47CA-82B1-9C27003270CB}" type="slidenum">
              <a:rPr lang="de-DE" altLang="de-DE"/>
              <a:pPr>
                <a:defRPr/>
              </a:pPr>
              <a:t>‹Nr.›</a:t>
            </a:fld>
            <a:endParaRPr lang="de-DE" altLang="de-DE"/>
          </a:p>
        </p:txBody>
      </p:sp>
    </p:spTree>
    <p:extLst>
      <p:ext uri="{BB962C8B-B14F-4D97-AF65-F5344CB8AC3E}">
        <p14:creationId xmlns:p14="http://schemas.microsoft.com/office/powerpoint/2010/main" val="231242217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4FA112BF-4FBE-47CA-82B1-9C27003270CB}" type="slidenum">
              <a:rPr lang="de-DE" altLang="de-DE" smtClean="0"/>
              <a:pPr>
                <a:defRPr/>
              </a:pPr>
              <a:t>1</a:t>
            </a:fld>
            <a:endParaRPr lang="de-DE" altLang="de-DE"/>
          </a:p>
        </p:txBody>
      </p:sp>
    </p:spTree>
    <p:extLst>
      <p:ext uri="{BB962C8B-B14F-4D97-AF65-F5344CB8AC3E}">
        <p14:creationId xmlns:p14="http://schemas.microsoft.com/office/powerpoint/2010/main" val="237380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ea typeface="ＭＳ Ｐゴシック" pitchFamily="34" charset="-128"/>
              </a:rPr>
              <a:t>Elke</a:t>
            </a:r>
          </a:p>
          <a:p>
            <a:endParaRPr lang="de-DE" altLang="de-DE" dirty="0">
              <a:ea typeface="ＭＳ Ｐゴシック" pitchFamily="34" charset="-128"/>
            </a:endParaRPr>
          </a:p>
        </p:txBody>
      </p:sp>
      <p:sp>
        <p:nvSpPr>
          <p:cNvPr id="5018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AFF0F53-8CB9-4DBC-8AE6-F4C793CDA912}" type="slidenum">
              <a:rPr lang="de-DE" altLang="de-DE" sz="1200">
                <a:latin typeface="Times" charset="0"/>
              </a:rPr>
              <a:pPr/>
              <a:t>10</a:t>
            </a:fld>
            <a:endParaRPr lang="de-DE" altLang="de-DE" sz="1200">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4FA112BF-4FBE-47CA-82B1-9C27003270CB}" type="slidenum">
              <a:rPr lang="de-DE" altLang="de-DE" smtClean="0"/>
              <a:pPr>
                <a:defRPr/>
              </a:pPr>
              <a:t>11</a:t>
            </a:fld>
            <a:endParaRPr lang="de-DE" altLang="de-DE"/>
          </a:p>
        </p:txBody>
      </p:sp>
    </p:spTree>
    <p:extLst>
      <p:ext uri="{BB962C8B-B14F-4D97-AF65-F5344CB8AC3E}">
        <p14:creationId xmlns:p14="http://schemas.microsoft.com/office/powerpoint/2010/main" val="329458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4FA112BF-4FBE-47CA-82B1-9C27003270CB}" type="slidenum">
              <a:rPr lang="de-DE" altLang="de-DE" smtClean="0"/>
              <a:pPr>
                <a:defRPr/>
              </a:pPr>
              <a:t>12</a:t>
            </a:fld>
            <a:endParaRPr lang="de-DE" altLang="de-DE"/>
          </a:p>
        </p:txBody>
      </p:sp>
    </p:spTree>
    <p:extLst>
      <p:ext uri="{BB962C8B-B14F-4D97-AF65-F5344CB8AC3E}">
        <p14:creationId xmlns:p14="http://schemas.microsoft.com/office/powerpoint/2010/main" val="1644284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ea typeface="ＭＳ Ｐゴシック" pitchFamily="34" charset="-128"/>
            </a:endParaRPr>
          </a:p>
        </p:txBody>
      </p:sp>
      <p:sp>
        <p:nvSpPr>
          <p:cNvPr id="5939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pitchFamily="34" charset="-128"/>
              </a:defRPr>
            </a:lvl1pPr>
            <a:lvl2pPr marL="742950" indent="-285750">
              <a:spcBef>
                <a:spcPct val="30000"/>
              </a:spcBef>
              <a:defRPr sz="1200">
                <a:solidFill>
                  <a:schemeClr val="tx1"/>
                </a:solidFill>
                <a:latin typeface="Times" charset="0"/>
                <a:ea typeface="ＭＳ Ｐゴシック" pitchFamily="34" charset="-128"/>
              </a:defRPr>
            </a:lvl2pPr>
            <a:lvl3pPr marL="1143000" indent="-228600">
              <a:spcBef>
                <a:spcPct val="30000"/>
              </a:spcBef>
              <a:defRPr sz="1200">
                <a:solidFill>
                  <a:schemeClr val="tx1"/>
                </a:solidFill>
                <a:latin typeface="Times" charset="0"/>
                <a:ea typeface="ＭＳ Ｐゴシック" pitchFamily="34" charset="-128"/>
              </a:defRPr>
            </a:lvl3pPr>
            <a:lvl4pPr marL="1600200" indent="-228600">
              <a:spcBef>
                <a:spcPct val="30000"/>
              </a:spcBef>
              <a:defRPr sz="1200">
                <a:solidFill>
                  <a:schemeClr val="tx1"/>
                </a:solidFill>
                <a:latin typeface="Times" charset="0"/>
                <a:ea typeface="ＭＳ Ｐゴシック" pitchFamily="34" charset="-128"/>
              </a:defRPr>
            </a:lvl4pPr>
            <a:lvl5pPr marL="2057400" indent="-228600">
              <a:spcBef>
                <a:spcPct val="30000"/>
              </a:spcBef>
              <a:defRPr sz="1200">
                <a:solidFill>
                  <a:schemeClr val="tx1"/>
                </a:solidFill>
                <a:latin typeface="Times"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pitchFamily="34" charset="-128"/>
              </a:defRPr>
            </a:lvl9pPr>
          </a:lstStyle>
          <a:p>
            <a:pPr>
              <a:spcBef>
                <a:spcPct val="0"/>
              </a:spcBef>
            </a:pPr>
            <a:fld id="{29B37AF3-3C34-4396-8BD6-1EC604536C5B}" type="slidenum">
              <a:rPr lang="de-DE" altLang="de-DE"/>
              <a:pPr>
                <a:spcBef>
                  <a:spcPct val="0"/>
                </a:spcBef>
              </a:pPr>
              <a:t>13</a:t>
            </a:fld>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a:ln/>
        </p:spPr>
      </p:sp>
      <p:sp>
        <p:nvSpPr>
          <p:cNvPr id="6041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de-DE" sz="1400" dirty="0">
                <a:ea typeface="ＭＳ Ｐゴシック" pitchFamily="34" charset="-128"/>
              </a:rPr>
              <a:t>Die Anmeldungen sind datiert auf den 28.10. bis zum 11.11.2025. Auf den Anmeldeformularen der Stadt Bornheim haben Sie die Möglichkeit eine mögliche alternative Schule zu benennen.</a:t>
            </a:r>
          </a:p>
          <a:p>
            <a:r>
              <a:rPr lang="de-DE" altLang="de-DE" sz="1400" dirty="0">
                <a:latin typeface="Calibri" pitchFamily="34" charset="0"/>
                <a:ea typeface="ＭＳ Ｐゴシック" pitchFamily="34" charset="-128"/>
              </a:rPr>
              <a:t>Prinzipiell besteht der Anspruch auf Aufnahme  immer nur in die der Wohnung des Kindes </a:t>
            </a:r>
            <a:r>
              <a:rPr lang="de-DE" altLang="de-DE" sz="1400" b="1" dirty="0">
                <a:solidFill>
                  <a:srgbClr val="FF6600"/>
                </a:solidFill>
                <a:latin typeface="Calibri" pitchFamily="34" charset="0"/>
                <a:ea typeface="ＭＳ Ｐゴシック" pitchFamily="34" charset="-128"/>
              </a:rPr>
              <a:t>nächstgelegenen Grundschule </a:t>
            </a:r>
            <a:r>
              <a:rPr lang="de-DE" altLang="de-DE" sz="1400" dirty="0">
                <a:latin typeface="Calibri" pitchFamily="34" charset="0"/>
                <a:ea typeface="ＭＳ Ｐゴシック" pitchFamily="34" charset="-128"/>
              </a:rPr>
              <a:t>der gewünschten Schulart im Rahmen der festgelegten Aufnahmekapazitäten. </a:t>
            </a:r>
          </a:p>
          <a:p>
            <a:r>
              <a:rPr lang="de-DE" altLang="de-DE" sz="1400" dirty="0">
                <a:latin typeface="Calibri" pitchFamily="34" charset="0"/>
                <a:ea typeface="ＭＳ Ｐゴシック" pitchFamily="34" charset="-128"/>
              </a:rPr>
              <a:t>Es erfolgt bei der Anmeldung grundsätzlich keine Rückmeldung zum Schulplatz.</a:t>
            </a:r>
          </a:p>
          <a:p>
            <a:endParaRPr lang="de-DE" altLang="de-DE" sz="1400" dirty="0">
              <a:ea typeface="ＭＳ Ｐゴシック" pitchFamily="34" charset="-128"/>
            </a:endParaRPr>
          </a:p>
          <a:p>
            <a:endParaRPr lang="de-DE" altLang="de-DE" dirty="0">
              <a:ea typeface="ＭＳ Ｐゴシック" pitchFamily="34" charset="-128"/>
            </a:endParaRPr>
          </a:p>
        </p:txBody>
      </p:sp>
      <p:sp>
        <p:nvSpPr>
          <p:cNvPr id="6042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pitchFamily="34" charset="-128"/>
              </a:defRPr>
            </a:lvl1pPr>
            <a:lvl2pPr marL="742950" indent="-285750">
              <a:spcBef>
                <a:spcPct val="30000"/>
              </a:spcBef>
              <a:defRPr sz="1200">
                <a:solidFill>
                  <a:schemeClr val="tx1"/>
                </a:solidFill>
                <a:latin typeface="Times" charset="0"/>
                <a:ea typeface="ＭＳ Ｐゴシック" pitchFamily="34" charset="-128"/>
              </a:defRPr>
            </a:lvl2pPr>
            <a:lvl3pPr marL="1143000" indent="-228600">
              <a:spcBef>
                <a:spcPct val="30000"/>
              </a:spcBef>
              <a:defRPr sz="1200">
                <a:solidFill>
                  <a:schemeClr val="tx1"/>
                </a:solidFill>
                <a:latin typeface="Times" charset="0"/>
                <a:ea typeface="ＭＳ Ｐゴシック" pitchFamily="34" charset="-128"/>
              </a:defRPr>
            </a:lvl3pPr>
            <a:lvl4pPr marL="1600200" indent="-228600">
              <a:spcBef>
                <a:spcPct val="30000"/>
              </a:spcBef>
              <a:defRPr sz="1200">
                <a:solidFill>
                  <a:schemeClr val="tx1"/>
                </a:solidFill>
                <a:latin typeface="Times" charset="0"/>
                <a:ea typeface="ＭＳ Ｐゴシック" pitchFamily="34" charset="-128"/>
              </a:defRPr>
            </a:lvl4pPr>
            <a:lvl5pPr marL="2057400" indent="-228600">
              <a:spcBef>
                <a:spcPct val="30000"/>
              </a:spcBef>
              <a:defRPr sz="1200">
                <a:solidFill>
                  <a:schemeClr val="tx1"/>
                </a:solidFill>
                <a:latin typeface="Times"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pitchFamily="34" charset="-128"/>
              </a:defRPr>
            </a:lvl9pPr>
          </a:lstStyle>
          <a:p>
            <a:pPr>
              <a:spcBef>
                <a:spcPct val="0"/>
              </a:spcBef>
            </a:pPr>
            <a:fld id="{5BEAC512-93EE-4A23-9D68-C0A6D067B390}" type="slidenum">
              <a:rPr lang="de-DE" altLang="de-DE"/>
              <a:pPr>
                <a:spcBef>
                  <a:spcPct val="0"/>
                </a:spcBef>
              </a:pPr>
              <a:t>14</a:t>
            </a:fld>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a:ln/>
        </p:spPr>
      </p:sp>
      <p:sp>
        <p:nvSpPr>
          <p:cNvPr id="6144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ea typeface="ＭＳ Ｐゴシック" pitchFamily="34" charset="-128"/>
              </a:rPr>
              <a:t>Schule</a:t>
            </a:r>
          </a:p>
          <a:p>
            <a:r>
              <a:rPr lang="de-DE" altLang="de-DE" dirty="0">
                <a:ea typeface="ＭＳ Ｐゴシック" pitchFamily="34" charset="-128"/>
              </a:rPr>
              <a:t>Der Zeitraum von der Anmeldung zur Grundschule bis zur tatsächlichen Einschulung dauert im Regelfall ca. zehn Monate. Diese Zeitspanne ist zum einen für eine gezielte Umsetzung der ggf. festgestellten Förderbedarfe einzelner Kinder zu nutzen, zum anderen für eine gemeinsame Gestaltung des Übergangs vom Kindergarten in die Grundschule für die zukünftigen Schulkinder. </a:t>
            </a:r>
          </a:p>
          <a:p>
            <a:r>
              <a:rPr lang="de-DE" altLang="de-DE" dirty="0">
                <a:ea typeface="ＭＳ Ｐゴシック" pitchFamily="34" charset="-128"/>
              </a:rPr>
              <a:t>birgt die Chance, die festgestellten, individuellen Förderbedarfe – vor allem im Bereich der Sprachförderung – intensiver aufzugreifen und umzusetzen. </a:t>
            </a:r>
          </a:p>
          <a:p>
            <a:endParaRPr lang="de-DE" altLang="de-DE" dirty="0">
              <a:ea typeface="ＭＳ Ｐゴシック" pitchFamily="34" charset="-128"/>
            </a:endParaRPr>
          </a:p>
          <a:p>
            <a:endParaRPr lang="de-DE" altLang="de-DE" dirty="0">
              <a:ea typeface="ＭＳ Ｐゴシック" pitchFamily="34" charset="-128"/>
            </a:endParaRPr>
          </a:p>
          <a:p>
            <a:endParaRPr lang="de-DE" altLang="de-DE" dirty="0">
              <a:ea typeface="ＭＳ Ｐゴシック" pitchFamily="34" charset="-128"/>
            </a:endParaRPr>
          </a:p>
        </p:txBody>
      </p:sp>
      <p:sp>
        <p:nvSpPr>
          <p:cNvPr id="6144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pitchFamily="34" charset="-128"/>
              </a:defRPr>
            </a:lvl1pPr>
            <a:lvl2pPr marL="742950" indent="-285750">
              <a:spcBef>
                <a:spcPct val="30000"/>
              </a:spcBef>
              <a:defRPr sz="1200">
                <a:solidFill>
                  <a:schemeClr val="tx1"/>
                </a:solidFill>
                <a:latin typeface="Times" charset="0"/>
                <a:ea typeface="ＭＳ Ｐゴシック" pitchFamily="34" charset="-128"/>
              </a:defRPr>
            </a:lvl2pPr>
            <a:lvl3pPr marL="1143000" indent="-228600">
              <a:spcBef>
                <a:spcPct val="30000"/>
              </a:spcBef>
              <a:defRPr sz="1200">
                <a:solidFill>
                  <a:schemeClr val="tx1"/>
                </a:solidFill>
                <a:latin typeface="Times" charset="0"/>
                <a:ea typeface="ＭＳ Ｐゴシック" pitchFamily="34" charset="-128"/>
              </a:defRPr>
            </a:lvl3pPr>
            <a:lvl4pPr marL="1600200" indent="-228600">
              <a:spcBef>
                <a:spcPct val="30000"/>
              </a:spcBef>
              <a:defRPr sz="1200">
                <a:solidFill>
                  <a:schemeClr val="tx1"/>
                </a:solidFill>
                <a:latin typeface="Times" charset="0"/>
                <a:ea typeface="ＭＳ Ｐゴシック" pitchFamily="34" charset="-128"/>
              </a:defRPr>
            </a:lvl4pPr>
            <a:lvl5pPr marL="2057400" indent="-228600">
              <a:spcBef>
                <a:spcPct val="30000"/>
              </a:spcBef>
              <a:defRPr sz="1200">
                <a:solidFill>
                  <a:schemeClr val="tx1"/>
                </a:solidFill>
                <a:latin typeface="Times"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pitchFamily="34" charset="-128"/>
              </a:defRPr>
            </a:lvl9pPr>
          </a:lstStyle>
          <a:p>
            <a:pPr>
              <a:spcBef>
                <a:spcPct val="0"/>
              </a:spcBef>
            </a:pPr>
            <a:fld id="{2EA781F1-A78C-43D5-86AB-1BD94B64E470}" type="slidenum">
              <a:rPr lang="de-DE" altLang="de-DE"/>
              <a:pPr>
                <a:spcBef>
                  <a:spcPct val="0"/>
                </a:spcBef>
              </a:pPr>
              <a:t>15</a:t>
            </a:fld>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itchFamily="34" charset="-128"/>
              </a:rPr>
              <a:t>Schule</a:t>
            </a:r>
          </a:p>
        </p:txBody>
      </p:sp>
      <p:sp>
        <p:nvSpPr>
          <p:cNvPr id="6246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pitchFamily="34" charset="-128"/>
              </a:defRPr>
            </a:lvl1pPr>
            <a:lvl2pPr marL="742950" indent="-285750">
              <a:spcBef>
                <a:spcPct val="30000"/>
              </a:spcBef>
              <a:defRPr sz="1200">
                <a:solidFill>
                  <a:schemeClr val="tx1"/>
                </a:solidFill>
                <a:latin typeface="Times" charset="0"/>
                <a:ea typeface="ＭＳ Ｐゴシック" pitchFamily="34" charset="-128"/>
              </a:defRPr>
            </a:lvl2pPr>
            <a:lvl3pPr marL="1143000" indent="-228600">
              <a:spcBef>
                <a:spcPct val="30000"/>
              </a:spcBef>
              <a:defRPr sz="1200">
                <a:solidFill>
                  <a:schemeClr val="tx1"/>
                </a:solidFill>
                <a:latin typeface="Times" charset="0"/>
                <a:ea typeface="ＭＳ Ｐゴシック" pitchFamily="34" charset="-128"/>
              </a:defRPr>
            </a:lvl3pPr>
            <a:lvl4pPr marL="1600200" indent="-228600">
              <a:spcBef>
                <a:spcPct val="30000"/>
              </a:spcBef>
              <a:defRPr sz="1200">
                <a:solidFill>
                  <a:schemeClr val="tx1"/>
                </a:solidFill>
                <a:latin typeface="Times" charset="0"/>
                <a:ea typeface="ＭＳ Ｐゴシック" pitchFamily="34" charset="-128"/>
              </a:defRPr>
            </a:lvl4pPr>
            <a:lvl5pPr marL="2057400" indent="-228600">
              <a:spcBef>
                <a:spcPct val="30000"/>
              </a:spcBef>
              <a:defRPr sz="1200">
                <a:solidFill>
                  <a:schemeClr val="tx1"/>
                </a:solidFill>
                <a:latin typeface="Times"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pitchFamily="34" charset="-128"/>
              </a:defRPr>
            </a:lvl9pPr>
          </a:lstStyle>
          <a:p>
            <a:pPr>
              <a:spcBef>
                <a:spcPct val="0"/>
              </a:spcBef>
            </a:pPr>
            <a:fld id="{98432BA1-7B44-41F0-81E0-2AE2EC7D32A0}" type="slidenum">
              <a:rPr lang="de-DE" altLang="de-DE"/>
              <a:pPr>
                <a:spcBef>
                  <a:spcPct val="0"/>
                </a:spcBef>
              </a:pPr>
              <a:t>16</a:t>
            </a:fld>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ChangeArrowheads="1" noTextEdit="1"/>
          </p:cNvSpPr>
          <p:nvPr>
            <p:ph type="sldImg"/>
          </p:nvPr>
        </p:nvSpPr>
        <p:spPr>
          <a:ln/>
        </p:spPr>
      </p:sp>
      <p:sp>
        <p:nvSpPr>
          <p:cNvPr id="63491" name="Notizenplatzhalt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itchFamily="34" charset="-128"/>
              </a:rPr>
              <a:t>Raus da EA Vierjährige</a:t>
            </a:r>
          </a:p>
        </p:txBody>
      </p:sp>
      <p:sp>
        <p:nvSpPr>
          <p:cNvPr id="6349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pitchFamily="34" charset="-128"/>
              </a:defRPr>
            </a:lvl1pPr>
            <a:lvl2pPr marL="742950" indent="-285750">
              <a:spcBef>
                <a:spcPct val="30000"/>
              </a:spcBef>
              <a:defRPr sz="1200">
                <a:solidFill>
                  <a:schemeClr val="tx1"/>
                </a:solidFill>
                <a:latin typeface="Times" charset="0"/>
                <a:ea typeface="ＭＳ Ｐゴシック" pitchFamily="34" charset="-128"/>
              </a:defRPr>
            </a:lvl2pPr>
            <a:lvl3pPr marL="1143000" indent="-228600">
              <a:spcBef>
                <a:spcPct val="30000"/>
              </a:spcBef>
              <a:defRPr sz="1200">
                <a:solidFill>
                  <a:schemeClr val="tx1"/>
                </a:solidFill>
                <a:latin typeface="Times" charset="0"/>
                <a:ea typeface="ＭＳ Ｐゴシック" pitchFamily="34" charset="-128"/>
              </a:defRPr>
            </a:lvl3pPr>
            <a:lvl4pPr marL="1600200" indent="-228600">
              <a:spcBef>
                <a:spcPct val="30000"/>
              </a:spcBef>
              <a:defRPr sz="1200">
                <a:solidFill>
                  <a:schemeClr val="tx1"/>
                </a:solidFill>
                <a:latin typeface="Times" charset="0"/>
                <a:ea typeface="ＭＳ Ｐゴシック" pitchFamily="34" charset="-128"/>
              </a:defRPr>
            </a:lvl4pPr>
            <a:lvl5pPr marL="2057400" indent="-228600">
              <a:spcBef>
                <a:spcPct val="30000"/>
              </a:spcBef>
              <a:defRPr sz="1200">
                <a:solidFill>
                  <a:schemeClr val="tx1"/>
                </a:solidFill>
                <a:latin typeface="Times"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pitchFamily="34" charset="-128"/>
              </a:defRPr>
            </a:lvl9pPr>
          </a:lstStyle>
          <a:p>
            <a:pPr>
              <a:spcBef>
                <a:spcPct val="0"/>
              </a:spcBef>
            </a:pPr>
            <a:fld id="{316DFE9E-6804-4AB4-87E9-608483E5D496}" type="slidenum">
              <a:rPr lang="de-DE" altLang="de-DE"/>
              <a:pPr>
                <a:spcBef>
                  <a:spcPct val="0"/>
                </a:spcBef>
              </a:pPr>
              <a:t>17</a:t>
            </a:fld>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ChangeArrowheads="1" noTextEdit="1"/>
          </p:cNvSpPr>
          <p:nvPr>
            <p:ph type="sldImg"/>
          </p:nvPr>
        </p:nvSpPr>
        <p:spPr>
          <a:ln/>
        </p:spPr>
      </p:sp>
      <p:sp>
        <p:nvSpPr>
          <p:cNvPr id="64515" name="Notizenplatzhalt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itchFamily="34" charset="-128"/>
              </a:rPr>
              <a:t>Raus da EA Vierjährige</a:t>
            </a:r>
          </a:p>
        </p:txBody>
      </p:sp>
      <p:sp>
        <p:nvSpPr>
          <p:cNvPr id="6451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pitchFamily="34" charset="-128"/>
              </a:defRPr>
            </a:lvl1pPr>
            <a:lvl2pPr marL="742950" indent="-285750">
              <a:spcBef>
                <a:spcPct val="30000"/>
              </a:spcBef>
              <a:defRPr sz="1200">
                <a:solidFill>
                  <a:schemeClr val="tx1"/>
                </a:solidFill>
                <a:latin typeface="Times" charset="0"/>
                <a:ea typeface="ＭＳ Ｐゴシック" pitchFamily="34" charset="-128"/>
              </a:defRPr>
            </a:lvl2pPr>
            <a:lvl3pPr marL="1143000" indent="-228600">
              <a:spcBef>
                <a:spcPct val="30000"/>
              </a:spcBef>
              <a:defRPr sz="1200">
                <a:solidFill>
                  <a:schemeClr val="tx1"/>
                </a:solidFill>
                <a:latin typeface="Times" charset="0"/>
                <a:ea typeface="ＭＳ Ｐゴシック" pitchFamily="34" charset="-128"/>
              </a:defRPr>
            </a:lvl3pPr>
            <a:lvl4pPr marL="1600200" indent="-228600">
              <a:spcBef>
                <a:spcPct val="30000"/>
              </a:spcBef>
              <a:defRPr sz="1200">
                <a:solidFill>
                  <a:schemeClr val="tx1"/>
                </a:solidFill>
                <a:latin typeface="Times" charset="0"/>
                <a:ea typeface="ＭＳ Ｐゴシック" pitchFamily="34" charset="-128"/>
              </a:defRPr>
            </a:lvl4pPr>
            <a:lvl5pPr marL="2057400" indent="-228600">
              <a:spcBef>
                <a:spcPct val="30000"/>
              </a:spcBef>
              <a:defRPr sz="1200">
                <a:solidFill>
                  <a:schemeClr val="tx1"/>
                </a:solidFill>
                <a:latin typeface="Times"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pitchFamily="34" charset="-128"/>
              </a:defRPr>
            </a:lvl9pPr>
          </a:lstStyle>
          <a:p>
            <a:pPr>
              <a:spcBef>
                <a:spcPct val="0"/>
              </a:spcBef>
            </a:pPr>
            <a:fld id="{13197437-2B2E-4B11-B279-356AF1B2049B}" type="slidenum">
              <a:rPr lang="de-DE" altLang="de-DE"/>
              <a:pPr>
                <a:spcBef>
                  <a:spcPct val="0"/>
                </a:spcBef>
              </a:pPr>
              <a:t>18</a:t>
            </a:fld>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p:cNvSpPr>
            <a:spLocks noGrp="1" noRot="1" noChangeAspect="1" noChangeArrowheads="1" noTextEdit="1"/>
          </p:cNvSpPr>
          <p:nvPr>
            <p:ph type="sldImg"/>
          </p:nvPr>
        </p:nvSpPr>
        <p:spPr>
          <a:ln/>
        </p:spPr>
      </p:sp>
      <p:sp>
        <p:nvSpPr>
          <p:cNvPr id="65539" name="Notizenplatzhalt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itchFamily="34" charset="-128"/>
              </a:rPr>
              <a:t>Kita</a:t>
            </a:r>
          </a:p>
          <a:p>
            <a:r>
              <a:rPr lang="de-DE" altLang="de-DE">
                <a:ea typeface="ＭＳ Ｐゴシック" pitchFamily="34" charset="-128"/>
              </a:rPr>
              <a:t>In der letzten und intensivsten Phase des Übergangs geht es darum, dass die Kinder stärker als bisher Kontakt mit ihrem zukünftigen Lernort aufnehmen und ihn kennen ler- nen. Es können Möglichkeiten geschaffen werden, das Gebäude mit seinen Räumlichkeiten, Spiel- und Bewe- gungsmöglichkeiten zu erkunden, die Personen, wie z.B. die Lehrer/innen und die zukünftigen Mitschüler/innen ken- nen zu lernen. Die Kindergartenkinder werden einen ersten Eindruck bekommen von der Lernatmosphäre, den Lern- methoden und den Inhalten, die in der Grundschule vermit- telt werden. Die Kontakte sollen Ängste vor der Ein- schulung reduzieren und Interesse und Freude an dem Neuen wecken. </a:t>
            </a:r>
          </a:p>
          <a:p>
            <a:endParaRPr lang="de-DE" altLang="de-DE">
              <a:ea typeface="ＭＳ Ｐゴシック" pitchFamily="34" charset="-128"/>
            </a:endParaRPr>
          </a:p>
          <a:p>
            <a:endParaRPr lang="de-DE" altLang="de-DE">
              <a:ea typeface="ＭＳ Ｐゴシック" pitchFamily="34" charset="-128"/>
            </a:endParaRPr>
          </a:p>
        </p:txBody>
      </p:sp>
      <p:sp>
        <p:nvSpPr>
          <p:cNvPr id="6554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pitchFamily="34" charset="-128"/>
              </a:defRPr>
            </a:lvl1pPr>
            <a:lvl2pPr marL="742950" indent="-285750">
              <a:spcBef>
                <a:spcPct val="30000"/>
              </a:spcBef>
              <a:defRPr sz="1200">
                <a:solidFill>
                  <a:schemeClr val="tx1"/>
                </a:solidFill>
                <a:latin typeface="Times" charset="0"/>
                <a:ea typeface="ＭＳ Ｐゴシック" pitchFamily="34" charset="-128"/>
              </a:defRPr>
            </a:lvl2pPr>
            <a:lvl3pPr marL="1143000" indent="-228600">
              <a:spcBef>
                <a:spcPct val="30000"/>
              </a:spcBef>
              <a:defRPr sz="1200">
                <a:solidFill>
                  <a:schemeClr val="tx1"/>
                </a:solidFill>
                <a:latin typeface="Times" charset="0"/>
                <a:ea typeface="ＭＳ Ｐゴシック" pitchFamily="34" charset="-128"/>
              </a:defRPr>
            </a:lvl3pPr>
            <a:lvl4pPr marL="1600200" indent="-228600">
              <a:spcBef>
                <a:spcPct val="30000"/>
              </a:spcBef>
              <a:defRPr sz="1200">
                <a:solidFill>
                  <a:schemeClr val="tx1"/>
                </a:solidFill>
                <a:latin typeface="Times" charset="0"/>
                <a:ea typeface="ＭＳ Ｐゴシック" pitchFamily="34" charset="-128"/>
              </a:defRPr>
            </a:lvl4pPr>
            <a:lvl5pPr marL="2057400" indent="-228600">
              <a:spcBef>
                <a:spcPct val="30000"/>
              </a:spcBef>
              <a:defRPr sz="1200">
                <a:solidFill>
                  <a:schemeClr val="tx1"/>
                </a:solidFill>
                <a:latin typeface="Times"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pitchFamily="34" charset="-128"/>
              </a:defRPr>
            </a:lvl9pPr>
          </a:lstStyle>
          <a:p>
            <a:pPr>
              <a:spcBef>
                <a:spcPct val="0"/>
              </a:spcBef>
            </a:pPr>
            <a:fld id="{C139E4C0-3472-405E-B4DC-0F8F7F40ACDB}" type="slidenum">
              <a:rPr lang="de-DE" altLang="de-DE"/>
              <a:pPr>
                <a:spcBef>
                  <a:spcPct val="0"/>
                </a:spcBef>
              </a:pPr>
              <a:t>19</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Elke</a:t>
            </a:r>
          </a:p>
        </p:txBody>
      </p:sp>
      <p:sp>
        <p:nvSpPr>
          <p:cNvPr id="4" name="Foliennummernplatzhalter 3"/>
          <p:cNvSpPr>
            <a:spLocks noGrp="1"/>
          </p:cNvSpPr>
          <p:nvPr>
            <p:ph type="sldNum" sz="quarter" idx="5"/>
          </p:nvPr>
        </p:nvSpPr>
        <p:spPr/>
        <p:txBody>
          <a:bodyPr/>
          <a:lstStyle/>
          <a:p>
            <a:pPr>
              <a:defRPr/>
            </a:pPr>
            <a:fld id="{4FA112BF-4FBE-47CA-82B1-9C27003270CB}" type="slidenum">
              <a:rPr lang="de-DE" altLang="de-DE" smtClean="0"/>
              <a:pPr>
                <a:defRPr/>
              </a:pPr>
              <a:t>2</a:t>
            </a:fld>
            <a:endParaRPr lang="de-DE" altLang="de-DE"/>
          </a:p>
        </p:txBody>
      </p:sp>
    </p:spTree>
    <p:extLst>
      <p:ext uri="{BB962C8B-B14F-4D97-AF65-F5344CB8AC3E}">
        <p14:creationId xmlns:p14="http://schemas.microsoft.com/office/powerpoint/2010/main" val="811565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p:cNvSpPr>
            <a:spLocks noGrp="1" noRot="1" noChangeAspect="1" noChangeArrowheads="1" noTextEdit="1"/>
          </p:cNvSpPr>
          <p:nvPr>
            <p:ph type="sldImg"/>
          </p:nvPr>
        </p:nvSpPr>
        <p:spPr>
          <a:ln/>
        </p:spPr>
      </p:sp>
      <p:sp>
        <p:nvSpPr>
          <p:cNvPr id="66563" name="Notizenplatzhalt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itchFamily="34" charset="-128"/>
              </a:rPr>
              <a:t>Kita</a:t>
            </a:r>
          </a:p>
          <a:p>
            <a:r>
              <a:rPr lang="de-DE" altLang="de-DE">
                <a:ea typeface="ＭＳ Ｐゴシック" pitchFamily="34" charset="-128"/>
              </a:rPr>
              <a:t>In der letzten und intensivsten Phase des Übergangs geht es darum, dass die Kinder stärker als bisher Kontakt mit ihrem zukünftigen Lernort aufnehmen und ihn kennen ler- nen. Es können Möglichkeiten geschaffen werden, das Gebäude mit seinen Räumlichkeiten, Spiel- und Bewe- gungsmöglichkeiten zu erkunden, die Personen, wie z.B. die Lehrer/innen und die zukünftigen Mitschüler/innen ken- nen zu lernen. Die Kindergartenkinder werden einen ersten Eindruck bekommen von der Lernatmosphäre, den Lern- methoden und den Inhalten, die in der Grundschule vermit- telt werden. Die Kontakte sollen Ängste vor der Ein- schulung reduzieren und Interesse und Freude an dem Neuen wecken. </a:t>
            </a:r>
          </a:p>
          <a:p>
            <a:endParaRPr lang="de-DE" altLang="de-DE">
              <a:ea typeface="ＭＳ Ｐゴシック" pitchFamily="34" charset="-128"/>
            </a:endParaRPr>
          </a:p>
          <a:p>
            <a:endParaRPr lang="de-DE" altLang="de-DE">
              <a:ea typeface="ＭＳ Ｐゴシック" pitchFamily="34" charset="-128"/>
            </a:endParaRPr>
          </a:p>
        </p:txBody>
      </p:sp>
      <p:sp>
        <p:nvSpPr>
          <p:cNvPr id="6656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pitchFamily="34" charset="-128"/>
              </a:defRPr>
            </a:lvl1pPr>
            <a:lvl2pPr marL="742950" indent="-285750">
              <a:spcBef>
                <a:spcPct val="30000"/>
              </a:spcBef>
              <a:defRPr sz="1200">
                <a:solidFill>
                  <a:schemeClr val="tx1"/>
                </a:solidFill>
                <a:latin typeface="Times" charset="0"/>
                <a:ea typeface="ＭＳ Ｐゴシック" pitchFamily="34" charset="-128"/>
              </a:defRPr>
            </a:lvl2pPr>
            <a:lvl3pPr marL="1143000" indent="-228600">
              <a:spcBef>
                <a:spcPct val="30000"/>
              </a:spcBef>
              <a:defRPr sz="1200">
                <a:solidFill>
                  <a:schemeClr val="tx1"/>
                </a:solidFill>
                <a:latin typeface="Times" charset="0"/>
                <a:ea typeface="ＭＳ Ｐゴシック" pitchFamily="34" charset="-128"/>
              </a:defRPr>
            </a:lvl3pPr>
            <a:lvl4pPr marL="1600200" indent="-228600">
              <a:spcBef>
                <a:spcPct val="30000"/>
              </a:spcBef>
              <a:defRPr sz="1200">
                <a:solidFill>
                  <a:schemeClr val="tx1"/>
                </a:solidFill>
                <a:latin typeface="Times" charset="0"/>
                <a:ea typeface="ＭＳ Ｐゴシック" pitchFamily="34" charset="-128"/>
              </a:defRPr>
            </a:lvl4pPr>
            <a:lvl5pPr marL="2057400" indent="-228600">
              <a:spcBef>
                <a:spcPct val="30000"/>
              </a:spcBef>
              <a:defRPr sz="1200">
                <a:solidFill>
                  <a:schemeClr val="tx1"/>
                </a:solidFill>
                <a:latin typeface="Times"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pitchFamily="34" charset="-128"/>
              </a:defRPr>
            </a:lvl9pPr>
          </a:lstStyle>
          <a:p>
            <a:pPr>
              <a:spcBef>
                <a:spcPct val="0"/>
              </a:spcBef>
            </a:pPr>
            <a:fld id="{1C2656DB-908B-401F-924A-1A2194F79E17}" type="slidenum">
              <a:rPr lang="de-DE" altLang="de-DE"/>
              <a:pPr>
                <a:spcBef>
                  <a:spcPct val="0"/>
                </a:spcBef>
              </a:pPr>
              <a:t>20</a:t>
            </a:fld>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ChangeArrowheads="1" noTextEdit="1"/>
          </p:cNvSpPr>
          <p:nvPr>
            <p:ph type="sldImg"/>
          </p:nvPr>
        </p:nvSpPr>
        <p:spPr>
          <a:ln/>
        </p:spPr>
      </p:sp>
      <p:sp>
        <p:nvSpPr>
          <p:cNvPr id="67587" name="Notizenplatzhalt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itchFamily="34" charset="-128"/>
              </a:rPr>
              <a:t>Kita + Schule</a:t>
            </a:r>
          </a:p>
          <a:p>
            <a:r>
              <a:rPr lang="de-DE" altLang="de-DE">
                <a:ea typeface="ＭＳ Ｐゴシック" pitchFamily="34" charset="-128"/>
              </a:rPr>
              <a:t>Kita Punkte 1-4; Schule ab 5</a:t>
            </a:r>
          </a:p>
          <a:p>
            <a:r>
              <a:rPr lang="de-DE" altLang="de-DE">
                <a:ea typeface="ＭＳ Ｐゴシック" pitchFamily="34" charset="-128"/>
              </a:rPr>
              <a:t>Es werden die Ergebnisse der regelmäßigen, ganzheitlichen Beobachtungen der Bildungsprozesse des Kindes schriftlich festgehalten und seine Bildungsgeschichte prozesshaft dargestellt.</a:t>
            </a:r>
          </a:p>
          <a:p>
            <a:r>
              <a:rPr lang="de-DE" altLang="de-DE">
                <a:ea typeface="ＭＳ Ｐゴシック" pitchFamily="34" charset="-128"/>
              </a:rPr>
              <a:t>Um zu einem umfassenden und tragfähigen Bild von Entwicklung- und Bildungsprozessen eines Kindes zu gelangen, sollten möglichst alle Bildungsbereiche und Aspekte der Entwicklung beachtet werden. </a:t>
            </a:r>
          </a:p>
          <a:p>
            <a:r>
              <a:rPr lang="de-DE" altLang="de-DE">
                <a:ea typeface="ＭＳ Ｐゴシック" pitchFamily="34" charset="-128"/>
              </a:rPr>
              <a:t>Besteht aus gemeinsam mit den Kindern erstellten Bildungsberichten (Portfolios)/Schriftliche Dokumentation</a:t>
            </a:r>
          </a:p>
          <a:p>
            <a:r>
              <a:rPr lang="de-DE" altLang="de-DE">
                <a:ea typeface="ＭＳ Ｐゴシック" pitchFamily="34" charset="-128"/>
              </a:rPr>
              <a:t>Einwilligung</a:t>
            </a:r>
          </a:p>
          <a:p>
            <a:r>
              <a:rPr lang="de-DE" altLang="de-DE">
                <a:ea typeface="ＭＳ Ｐゴシック" pitchFamily="34" charset="-128"/>
              </a:rPr>
              <a:t>	Ohne ausdrückliche Einwilligung der Eltern dürfen diese Informationen nicht an Dritte weitergegeben werden.</a:t>
            </a:r>
          </a:p>
          <a:p>
            <a:r>
              <a:rPr lang="de-DE" altLang="de-DE">
                <a:ea typeface="ＭＳ Ｐゴシック" pitchFamily="34" charset="-128"/>
              </a:rPr>
              <a:t>	Eltern müssen der Informationsweitergabe zustimmen.</a:t>
            </a:r>
          </a:p>
          <a:p>
            <a:r>
              <a:rPr lang="de-DE" altLang="de-DE">
                <a:ea typeface="ＭＳ Ｐゴシック" pitchFamily="34" charset="-128"/>
              </a:rPr>
              <a:t>	Bei der Anmeldung in der Grundschule sollten die Eltern dann die Bildungsdokumentation zur Verfügung stellen.</a:t>
            </a:r>
          </a:p>
          <a:p>
            <a:r>
              <a:rPr lang="de-DE" altLang="de-DE">
                <a:ea typeface="ＭＳ Ｐゴシック" pitchFamily="34" charset="-128"/>
              </a:rPr>
              <a:t>	Die Einsichtnahme der aufnehmenden Institution ist hier als Chance zu verstehen, um die Kontinuität des Bildungsverlaufes zu gewährleisten</a:t>
            </a:r>
          </a:p>
          <a:p>
            <a:r>
              <a:rPr lang="de-DE" altLang="de-DE">
                <a:ea typeface="ＭＳ Ｐゴシック" pitchFamily="34" charset="-128"/>
              </a:rPr>
              <a:t>Bedeutung</a:t>
            </a:r>
          </a:p>
          <a:p>
            <a:r>
              <a:rPr lang="de-DE" altLang="de-DE">
                <a:ea typeface="ＭＳ Ｐゴシック" pitchFamily="34" charset="-128"/>
              </a:rPr>
              <a:t>	Grundlage für die pädagogische Arbeit in Kindertageseinrichtungen</a:t>
            </a:r>
          </a:p>
          <a:p>
            <a:r>
              <a:rPr lang="de-DE" altLang="de-DE">
                <a:ea typeface="ＭＳ Ｐゴシック" pitchFamily="34" charset="-128"/>
              </a:rPr>
              <a:t>	Informationsmittel für Eltern über Entwicklung- und Bildungsprozess</a:t>
            </a:r>
          </a:p>
          <a:p>
            <a:r>
              <a:rPr lang="de-DE" altLang="de-DE">
                <a:ea typeface="ＭＳ Ｐゴシック" pitchFamily="34" charset="-128"/>
              </a:rPr>
              <a:t>	Eigentum des Kindes selbst: sollte dem Kind jederzeit zugänglich sein.</a:t>
            </a:r>
          </a:p>
          <a:p>
            <a:r>
              <a:rPr lang="de-DE" altLang="de-DE">
                <a:ea typeface="ＭＳ Ｐゴシック" pitchFamily="34" charset="-128"/>
              </a:rPr>
              <a:t>	Weiterführung in der Schule: Erweiterung um die Pädagogische Diagnostik</a:t>
            </a:r>
          </a:p>
          <a:p>
            <a:r>
              <a:rPr lang="de-DE" altLang="de-DE">
                <a:ea typeface="ＭＳ Ｐゴシック" pitchFamily="34" charset="-128"/>
              </a:rPr>
              <a:t>Sind besonders bedeutsam in der Übergangssituation Kindertageseinrichtung in die Grundschule:</a:t>
            </a:r>
          </a:p>
          <a:p>
            <a:r>
              <a:rPr lang="de-DE" altLang="de-DE">
                <a:ea typeface="ＭＳ Ｐゴシック" pitchFamily="34" charset="-128"/>
              </a:rPr>
              <a:t>	Die Sammlung solcher Beobachtungen enthält Informationen über den bisherigen Bildungsweg </a:t>
            </a:r>
          </a:p>
          <a:p>
            <a:r>
              <a:rPr lang="de-DE" altLang="de-DE">
                <a:ea typeface="ＭＳ Ｐゴシック" pitchFamily="34" charset="-128"/>
              </a:rPr>
              <a:t>	Geben Hinweise, wie Bildungsprozesse kontinuierlich weitergeführt werden können.</a:t>
            </a:r>
          </a:p>
          <a:p>
            <a:endParaRPr lang="de-DE" altLang="de-DE">
              <a:ea typeface="ＭＳ Ｐゴシック" pitchFamily="34" charset="-128"/>
            </a:endParaRPr>
          </a:p>
          <a:p>
            <a:endParaRPr lang="de-DE" altLang="de-DE">
              <a:ea typeface="ＭＳ Ｐゴシック" pitchFamily="34" charset="-128"/>
            </a:endParaRPr>
          </a:p>
          <a:p>
            <a:endParaRPr lang="de-DE" altLang="de-DE">
              <a:ea typeface="ＭＳ Ｐゴシック" pitchFamily="34" charset="-128"/>
            </a:endParaRPr>
          </a:p>
          <a:p>
            <a:endParaRPr lang="de-DE" altLang="de-DE">
              <a:ea typeface="ＭＳ Ｐゴシック" pitchFamily="34" charset="-128"/>
            </a:endParaRPr>
          </a:p>
          <a:p>
            <a:endParaRPr lang="de-DE" altLang="de-DE">
              <a:ea typeface="ＭＳ Ｐゴシック" pitchFamily="34" charset="-128"/>
            </a:endParaRPr>
          </a:p>
        </p:txBody>
      </p:sp>
      <p:sp>
        <p:nvSpPr>
          <p:cNvPr id="6758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pitchFamily="34" charset="-128"/>
              </a:defRPr>
            </a:lvl1pPr>
            <a:lvl2pPr marL="742950" indent="-285750">
              <a:spcBef>
                <a:spcPct val="30000"/>
              </a:spcBef>
              <a:defRPr sz="1200">
                <a:solidFill>
                  <a:schemeClr val="tx1"/>
                </a:solidFill>
                <a:latin typeface="Times" charset="0"/>
                <a:ea typeface="ＭＳ Ｐゴシック" pitchFamily="34" charset="-128"/>
              </a:defRPr>
            </a:lvl2pPr>
            <a:lvl3pPr marL="1143000" indent="-228600">
              <a:spcBef>
                <a:spcPct val="30000"/>
              </a:spcBef>
              <a:defRPr sz="1200">
                <a:solidFill>
                  <a:schemeClr val="tx1"/>
                </a:solidFill>
                <a:latin typeface="Times" charset="0"/>
                <a:ea typeface="ＭＳ Ｐゴシック" pitchFamily="34" charset="-128"/>
              </a:defRPr>
            </a:lvl3pPr>
            <a:lvl4pPr marL="1600200" indent="-228600">
              <a:spcBef>
                <a:spcPct val="30000"/>
              </a:spcBef>
              <a:defRPr sz="1200">
                <a:solidFill>
                  <a:schemeClr val="tx1"/>
                </a:solidFill>
                <a:latin typeface="Times" charset="0"/>
                <a:ea typeface="ＭＳ Ｐゴシック" pitchFamily="34" charset="-128"/>
              </a:defRPr>
            </a:lvl4pPr>
            <a:lvl5pPr marL="2057400" indent="-228600">
              <a:spcBef>
                <a:spcPct val="30000"/>
              </a:spcBef>
              <a:defRPr sz="1200">
                <a:solidFill>
                  <a:schemeClr val="tx1"/>
                </a:solidFill>
                <a:latin typeface="Times"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pitchFamily="34" charset="-128"/>
              </a:defRPr>
            </a:lvl9pPr>
          </a:lstStyle>
          <a:p>
            <a:pPr>
              <a:spcBef>
                <a:spcPct val="0"/>
              </a:spcBef>
            </a:pPr>
            <a:fld id="{58C5C4CA-7E8D-4C1D-B921-7CFB986B5111}" type="slidenum">
              <a:rPr lang="de-DE" altLang="de-DE"/>
              <a:pPr>
                <a:spcBef>
                  <a:spcPct val="0"/>
                </a:spcBef>
              </a:pPr>
              <a:t>21</a:t>
            </a:fld>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4FA112BF-4FBE-47CA-82B1-9C27003270CB}" type="slidenum">
              <a:rPr lang="de-DE" altLang="de-DE" smtClean="0"/>
              <a:pPr>
                <a:defRPr/>
              </a:pPr>
              <a:t>22</a:t>
            </a:fld>
            <a:endParaRPr lang="de-DE" altLang="de-DE"/>
          </a:p>
        </p:txBody>
      </p:sp>
    </p:spTree>
    <p:extLst>
      <p:ext uri="{BB962C8B-B14F-4D97-AF65-F5344CB8AC3E}">
        <p14:creationId xmlns:p14="http://schemas.microsoft.com/office/powerpoint/2010/main" val="273588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itchFamily="34" charset="-128"/>
              </a:rPr>
              <a:t>F. Klein-Mahlberg</a:t>
            </a:r>
          </a:p>
          <a:p>
            <a:r>
              <a:rPr lang="de-DE" altLang="de-DE">
                <a:ea typeface="ＭＳ Ｐゴシック" pitchFamily="34" charset="-128"/>
              </a:rPr>
              <a:t>KITA</a:t>
            </a:r>
          </a:p>
          <a:p>
            <a:endParaRPr lang="de-DE" altLang="de-DE">
              <a:ea typeface="ＭＳ Ｐゴシック" pitchFamily="34" charset="-128"/>
            </a:endParaRPr>
          </a:p>
        </p:txBody>
      </p:sp>
      <p:sp>
        <p:nvSpPr>
          <p:cNvPr id="4608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Arial" pitchFamily="34" charset="0"/>
                <a:ea typeface="ＭＳ Ｐゴシック" pitchFamily="34" charset="-128"/>
              </a:defRPr>
            </a:lvl1pPr>
            <a:lvl2pPr marL="742950" indent="-285750" defTabSz="954088">
              <a:defRPr sz="2400">
                <a:solidFill>
                  <a:schemeClr val="tx1"/>
                </a:solidFill>
                <a:latin typeface="Arial" pitchFamily="34" charset="0"/>
                <a:ea typeface="ＭＳ Ｐゴシック" pitchFamily="34" charset="-128"/>
              </a:defRPr>
            </a:lvl2pPr>
            <a:lvl3pPr marL="1143000" indent="-228600" defTabSz="954088">
              <a:defRPr sz="2400">
                <a:solidFill>
                  <a:schemeClr val="tx1"/>
                </a:solidFill>
                <a:latin typeface="Arial" pitchFamily="34" charset="0"/>
                <a:ea typeface="ＭＳ Ｐゴシック" pitchFamily="34" charset="-128"/>
              </a:defRPr>
            </a:lvl3pPr>
            <a:lvl4pPr marL="1600200" indent="-228600" defTabSz="954088">
              <a:defRPr sz="2400">
                <a:solidFill>
                  <a:schemeClr val="tx1"/>
                </a:solidFill>
                <a:latin typeface="Arial" pitchFamily="34" charset="0"/>
                <a:ea typeface="ＭＳ Ｐゴシック" pitchFamily="34" charset="-128"/>
              </a:defRPr>
            </a:lvl4pPr>
            <a:lvl5pPr marL="2057400" indent="-228600" defTabSz="954088">
              <a:defRPr sz="2400">
                <a:solidFill>
                  <a:schemeClr val="tx1"/>
                </a:solidFill>
                <a:latin typeface="Arial" pitchFamily="34" charset="0"/>
                <a:ea typeface="ＭＳ Ｐゴシック" pitchFamily="34" charset="-128"/>
              </a:defRPr>
            </a:lvl5pPr>
            <a:lvl6pPr marL="2514600" indent="-228600" defTabSz="9540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540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540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540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FE4B080-8916-4012-AC90-F8602D0689B6}" type="slidenum">
              <a:rPr lang="de-DE" altLang="de-DE" sz="1200">
                <a:latin typeface="Times" charset="0"/>
              </a:rPr>
              <a:pPr/>
              <a:t>3</a:t>
            </a:fld>
            <a:endParaRPr lang="de-DE" altLang="de-DE" sz="120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4FA112BF-4FBE-47CA-82B1-9C27003270CB}" type="slidenum">
              <a:rPr lang="de-DE" altLang="de-DE" smtClean="0"/>
              <a:pPr>
                <a:defRPr/>
              </a:pPr>
              <a:t>4</a:t>
            </a:fld>
            <a:endParaRPr lang="de-DE" altLang="de-DE"/>
          </a:p>
        </p:txBody>
      </p:sp>
    </p:spTree>
    <p:extLst>
      <p:ext uri="{BB962C8B-B14F-4D97-AF65-F5344CB8AC3E}">
        <p14:creationId xmlns:p14="http://schemas.microsoft.com/office/powerpoint/2010/main" val="833823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ea typeface="ＭＳ Ｐゴシック" pitchFamily="34" charset="-128"/>
              </a:rPr>
              <a:t>Nina</a:t>
            </a:r>
          </a:p>
        </p:txBody>
      </p:sp>
      <p:sp>
        <p:nvSpPr>
          <p:cNvPr id="4710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21F4A6-ED04-4E6F-8767-C6820DAA1303}" type="slidenum">
              <a:rPr lang="de-DE" altLang="de-DE" sz="1200">
                <a:latin typeface="Times" charset="0"/>
              </a:rPr>
              <a:pPr/>
              <a:t>5</a:t>
            </a:fld>
            <a:endParaRPr lang="de-DE" altLang="de-DE" sz="120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4FA112BF-4FBE-47CA-82B1-9C27003270CB}" type="slidenum">
              <a:rPr lang="de-DE" altLang="de-DE" smtClean="0"/>
              <a:pPr>
                <a:defRPr/>
              </a:pPr>
              <a:t>6</a:t>
            </a:fld>
            <a:endParaRPr lang="de-DE" altLang="de-DE"/>
          </a:p>
        </p:txBody>
      </p:sp>
    </p:spTree>
    <p:extLst>
      <p:ext uri="{BB962C8B-B14F-4D97-AF65-F5344CB8AC3E}">
        <p14:creationId xmlns:p14="http://schemas.microsoft.com/office/powerpoint/2010/main" val="1145941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ea typeface="ＭＳ Ｐゴシック" pitchFamily="34" charset="-128"/>
              </a:rPr>
              <a:t>Elke</a:t>
            </a:r>
          </a:p>
        </p:txBody>
      </p:sp>
      <p:sp>
        <p:nvSpPr>
          <p:cNvPr id="4813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DF79BB4-8FFF-4A9F-B43F-129C27B04F35}" type="slidenum">
              <a:rPr lang="de-DE" altLang="de-DE" sz="1200">
                <a:latin typeface="Times" charset="0"/>
              </a:rPr>
              <a:pPr/>
              <a:t>7</a:t>
            </a:fld>
            <a:endParaRPr lang="de-DE" altLang="de-DE" sz="120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4FA112BF-4FBE-47CA-82B1-9C27003270CB}" type="slidenum">
              <a:rPr lang="de-DE" altLang="de-DE" smtClean="0"/>
              <a:pPr>
                <a:defRPr/>
              </a:pPr>
              <a:t>8</a:t>
            </a:fld>
            <a:endParaRPr lang="de-DE" altLang="de-DE"/>
          </a:p>
        </p:txBody>
      </p:sp>
    </p:spTree>
    <p:extLst>
      <p:ext uri="{BB962C8B-B14F-4D97-AF65-F5344CB8AC3E}">
        <p14:creationId xmlns:p14="http://schemas.microsoft.com/office/powerpoint/2010/main" val="395664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a:ln/>
        </p:spPr>
      </p:sp>
      <p:sp>
        <p:nvSpPr>
          <p:cNvPr id="4915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Calibri" pitchFamily="34" charset="0"/>
                <a:ea typeface="ＭＳ Ｐゴシック" pitchFamily="34" charset="-128"/>
              </a:rPr>
              <a:t>Elke</a:t>
            </a:r>
          </a:p>
          <a:p>
            <a:r>
              <a:rPr lang="de-DE" altLang="de-DE" dirty="0">
                <a:latin typeface="Calibri" pitchFamily="34" charset="0"/>
                <a:ea typeface="ＭＳ Ｐゴシック" pitchFamily="34" charset="-128"/>
              </a:rPr>
              <a:t>Neben den dargelegten Basiskompetenzen, die in Elternhaus, Kita und Grundschule („Hand in Hand“) gefördert werden, gibt es ein </a:t>
            </a:r>
            <a:r>
              <a:rPr lang="de-DE" altLang="de-DE" b="1" dirty="0">
                <a:solidFill>
                  <a:srgbClr val="FF6600"/>
                </a:solidFill>
                <a:latin typeface="Calibri" pitchFamily="34" charset="0"/>
                <a:ea typeface="ＭＳ Ｐゴシック" pitchFamily="34" charset="-128"/>
              </a:rPr>
              <a:t>gemeinsames Bildungsverständnis </a:t>
            </a:r>
            <a:r>
              <a:rPr lang="de-DE" altLang="de-DE" dirty="0">
                <a:latin typeface="Calibri" pitchFamily="34" charset="0"/>
                <a:ea typeface="ＭＳ Ｐゴシック" pitchFamily="34" charset="-128"/>
              </a:rPr>
              <a:t>zwischen Kita und Grundschule, welche eine Zusammenarbeit einschließt,</a:t>
            </a:r>
          </a:p>
          <a:p>
            <a:r>
              <a:rPr lang="de-DE" altLang="de-DE" dirty="0">
                <a:latin typeface="Calibri" pitchFamily="34" charset="0"/>
                <a:ea typeface="ＭＳ Ｐゴシック" pitchFamily="34" charset="-128"/>
              </a:rPr>
              <a:t>um Ihr Kind in seiner Entwicklung </a:t>
            </a:r>
          </a:p>
          <a:p>
            <a:r>
              <a:rPr lang="de-DE" altLang="de-DE" dirty="0">
                <a:latin typeface="Calibri" pitchFamily="34" charset="0"/>
                <a:ea typeface="ＭＳ Ｐゴシック" pitchFamily="34" charset="-128"/>
              </a:rPr>
              <a:t>optimal zu unterstützen.</a:t>
            </a:r>
          </a:p>
          <a:p>
            <a:endParaRPr lang="de-DE" altLang="de-DE" b="1" dirty="0">
              <a:latin typeface="Calibri" pitchFamily="34" charset="0"/>
              <a:ea typeface="ＭＳ Ｐゴシック" pitchFamily="34" charset="-128"/>
            </a:endParaRPr>
          </a:p>
          <a:p>
            <a:r>
              <a:rPr lang="de-DE" altLang="de-DE" b="1" dirty="0" err="1">
                <a:latin typeface="Calibri" pitchFamily="34" charset="0"/>
                <a:ea typeface="ＭＳ Ｐゴシック" pitchFamily="34" charset="-128"/>
              </a:rPr>
              <a:t>KiTA</a:t>
            </a:r>
            <a:endParaRPr lang="de-DE" altLang="de-DE" b="1" dirty="0">
              <a:latin typeface="Calibri" pitchFamily="34" charset="0"/>
              <a:ea typeface="ＭＳ Ｐゴシック" pitchFamily="34" charset="-128"/>
            </a:endParaRPr>
          </a:p>
          <a:p>
            <a:r>
              <a:rPr lang="de-DE" altLang="de-DE" b="1" dirty="0">
                <a:latin typeface="Calibri" pitchFamily="34" charset="0"/>
                <a:ea typeface="ＭＳ Ｐゴシック" pitchFamily="34" charset="-128"/>
              </a:rPr>
              <a:t>1. Bewegung </a:t>
            </a:r>
          </a:p>
          <a:p>
            <a:r>
              <a:rPr lang="de-DE" altLang="de-DE" b="1" dirty="0">
                <a:latin typeface="Calibri" pitchFamily="34" charset="0"/>
                <a:ea typeface="ＭＳ Ｐゴシック" pitchFamily="34" charset="-128"/>
              </a:rPr>
              <a:t>2. Körper, Gesundheit und Ernährung </a:t>
            </a:r>
          </a:p>
          <a:p>
            <a:r>
              <a:rPr lang="de-DE" altLang="de-DE" b="1" dirty="0">
                <a:latin typeface="Calibri" pitchFamily="34" charset="0"/>
                <a:ea typeface="ＭＳ Ｐゴシック" pitchFamily="34" charset="-128"/>
              </a:rPr>
              <a:t>3. Sprache und Kommunikation </a:t>
            </a:r>
          </a:p>
          <a:p>
            <a:r>
              <a:rPr lang="de-DE" altLang="de-DE" b="1" dirty="0">
                <a:latin typeface="Calibri" pitchFamily="34" charset="0"/>
                <a:ea typeface="ＭＳ Ｐゴシック" pitchFamily="34" charset="-128"/>
              </a:rPr>
              <a:t>4. Soziale, kulturelle und interkulturelle Bildung </a:t>
            </a:r>
          </a:p>
          <a:p>
            <a:r>
              <a:rPr lang="de-DE" altLang="de-DE" b="1" dirty="0">
                <a:latin typeface="Calibri" pitchFamily="34" charset="0"/>
                <a:ea typeface="ＭＳ Ｐゴシック" pitchFamily="34" charset="-128"/>
              </a:rPr>
              <a:t>5. Musisch-ästhetische Bildung </a:t>
            </a:r>
          </a:p>
          <a:p>
            <a:r>
              <a:rPr lang="de-DE" altLang="de-DE" b="1" dirty="0">
                <a:latin typeface="Calibri" pitchFamily="34" charset="0"/>
                <a:ea typeface="ＭＳ Ｐゴシック" pitchFamily="34" charset="-128"/>
              </a:rPr>
              <a:t>6. Religiöse und ethische Bildung </a:t>
            </a:r>
          </a:p>
          <a:p>
            <a:r>
              <a:rPr lang="de-DE" altLang="de-DE" b="1" dirty="0">
                <a:latin typeface="Calibri" pitchFamily="34" charset="0"/>
                <a:ea typeface="ＭＳ Ｐゴシック" pitchFamily="34" charset="-128"/>
              </a:rPr>
              <a:t>7. Mathematische Bildung </a:t>
            </a:r>
          </a:p>
          <a:p>
            <a:r>
              <a:rPr lang="de-DE" altLang="de-DE" b="1" dirty="0">
                <a:latin typeface="Calibri" pitchFamily="34" charset="0"/>
                <a:ea typeface="ＭＳ Ｐゴシック" pitchFamily="34" charset="-128"/>
              </a:rPr>
              <a:t>8. Naturwissenschaftliche und technische Bildung</a:t>
            </a:r>
          </a:p>
          <a:p>
            <a:r>
              <a:rPr lang="de-DE" altLang="de-DE" b="1" dirty="0">
                <a:latin typeface="Calibri" pitchFamily="34" charset="0"/>
                <a:ea typeface="ＭＳ Ｐゴシック" pitchFamily="34" charset="-128"/>
              </a:rPr>
              <a:t>9. Ökologische Bildung </a:t>
            </a:r>
          </a:p>
          <a:p>
            <a:r>
              <a:rPr lang="de-DE" altLang="de-DE" b="1" dirty="0">
                <a:latin typeface="Calibri" pitchFamily="34" charset="0"/>
                <a:ea typeface="ＭＳ Ｐゴシック" pitchFamily="34" charset="-128"/>
              </a:rPr>
              <a:t>10.Medien  </a:t>
            </a:r>
          </a:p>
          <a:p>
            <a:endParaRPr lang="de-DE" altLang="de-DE" dirty="0">
              <a:ea typeface="ＭＳ Ｐゴシック" pitchFamily="34" charset="-128"/>
            </a:endParaRPr>
          </a:p>
        </p:txBody>
      </p:sp>
      <p:sp>
        <p:nvSpPr>
          <p:cNvPr id="4915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BE28EBD-722B-4219-A45F-C580E8282E0D}" type="slidenum">
              <a:rPr lang="de-DE" altLang="de-DE" sz="1200">
                <a:latin typeface="Times" charset="0"/>
              </a:rPr>
              <a:pPr/>
              <a:t>9</a:t>
            </a:fld>
            <a:endParaRPr lang="de-DE" altLang="de-DE" sz="120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p:txBody>
          <a:bodyPr/>
          <a:lstStyle>
            <a:lvl1pPr>
              <a:defRPr/>
            </a:lvl1pPr>
          </a:lstStyle>
          <a:p>
            <a:pPr>
              <a:defRPr/>
            </a:pPr>
            <a:fld id="{CADC3F8B-A5EB-4BC6-9D9D-72F1D7D5F044}" type="datetime1">
              <a:rPr lang="de-DE" altLang="de-DE"/>
              <a:pPr>
                <a:defRPr/>
              </a:pPr>
              <a:t>11.03.2025</a:t>
            </a:fld>
            <a:endParaRPr lang="de-DE" altLang="de-DE"/>
          </a:p>
        </p:txBody>
      </p:sp>
      <p:sp>
        <p:nvSpPr>
          <p:cNvPr id="5" name="Rectangle 5"/>
          <p:cNvSpPr>
            <a:spLocks noGrp="1" noChangeArrowheads="1"/>
          </p:cNvSpPr>
          <p:nvPr>
            <p:ph type="ftr" sz="quarter" idx="11"/>
          </p:nvPr>
        </p:nvSpPr>
        <p:spPr/>
        <p:txBody>
          <a:bodyPr/>
          <a:lstStyle>
            <a:lvl1pPr>
              <a:defRPr/>
            </a:lvl1pPr>
          </a:lstStyle>
          <a:p>
            <a:pPr>
              <a:defRPr/>
            </a:pPr>
            <a:endParaRPr lang="de-DE" altLang="de-DE"/>
          </a:p>
        </p:txBody>
      </p:sp>
      <p:sp>
        <p:nvSpPr>
          <p:cNvPr id="6"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7177CB95-72F2-47E6-A7B3-3A1232659453}" type="slidenum">
              <a:rPr lang="de-DE" altLang="de-DE"/>
              <a:pPr>
                <a:defRPr/>
              </a:pPr>
              <a:t>‹Nr.›</a:t>
            </a:fld>
            <a:endParaRPr lang="de-DE" altLang="de-DE"/>
          </a:p>
        </p:txBody>
      </p:sp>
    </p:spTree>
    <p:extLst>
      <p:ext uri="{BB962C8B-B14F-4D97-AF65-F5344CB8AC3E}">
        <p14:creationId xmlns:p14="http://schemas.microsoft.com/office/powerpoint/2010/main" val="194941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vl1pPr>
          </a:lstStyle>
          <a:p>
            <a:pPr>
              <a:defRPr/>
            </a:pPr>
            <a:fld id="{4791B7B9-53E9-49FA-8EFE-DD50F22C6AD2}" type="datetime1">
              <a:rPr lang="de-DE" altLang="de-DE"/>
              <a:pPr>
                <a:defRPr/>
              </a:pPr>
              <a:t>11.03.2025</a:t>
            </a:fld>
            <a:endParaRPr lang="de-DE" altLang="de-DE"/>
          </a:p>
        </p:txBody>
      </p:sp>
      <p:sp>
        <p:nvSpPr>
          <p:cNvPr id="5" name="Rectangle 5"/>
          <p:cNvSpPr>
            <a:spLocks noGrp="1" noChangeArrowheads="1"/>
          </p:cNvSpPr>
          <p:nvPr>
            <p:ph type="ftr" sz="quarter" idx="11"/>
          </p:nvPr>
        </p:nvSpPr>
        <p:spPr/>
        <p:txBody>
          <a:bodyPr/>
          <a:lstStyle>
            <a:lvl1pPr>
              <a:defRPr/>
            </a:lvl1pPr>
          </a:lstStyle>
          <a:p>
            <a:pPr>
              <a:defRPr/>
            </a:pPr>
            <a:endParaRPr lang="de-DE" altLang="de-DE"/>
          </a:p>
        </p:txBody>
      </p:sp>
      <p:sp>
        <p:nvSpPr>
          <p:cNvPr id="6"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BADEBAF1-D0FD-4820-8936-78FFECDA9A23}" type="slidenum">
              <a:rPr lang="de-DE" altLang="de-DE"/>
              <a:pPr>
                <a:defRPr/>
              </a:pPr>
              <a:t>‹Nr.›</a:t>
            </a:fld>
            <a:endParaRPr lang="de-DE" altLang="de-DE"/>
          </a:p>
        </p:txBody>
      </p:sp>
    </p:spTree>
    <p:extLst>
      <p:ext uri="{BB962C8B-B14F-4D97-AF65-F5344CB8AC3E}">
        <p14:creationId xmlns:p14="http://schemas.microsoft.com/office/powerpoint/2010/main" val="389350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497638" y="260350"/>
            <a:ext cx="1960562" cy="58356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11188" y="260350"/>
            <a:ext cx="5734050" cy="58356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vl1pPr>
          </a:lstStyle>
          <a:p>
            <a:pPr>
              <a:defRPr/>
            </a:pPr>
            <a:fld id="{6B16E2D7-352D-41F4-B384-692C1C623385}" type="datetime1">
              <a:rPr lang="de-DE" altLang="de-DE"/>
              <a:pPr>
                <a:defRPr/>
              </a:pPr>
              <a:t>11.03.2025</a:t>
            </a:fld>
            <a:endParaRPr lang="de-DE" altLang="de-DE"/>
          </a:p>
        </p:txBody>
      </p:sp>
      <p:sp>
        <p:nvSpPr>
          <p:cNvPr id="5" name="Rectangle 5"/>
          <p:cNvSpPr>
            <a:spLocks noGrp="1" noChangeArrowheads="1"/>
          </p:cNvSpPr>
          <p:nvPr>
            <p:ph type="ftr" sz="quarter" idx="11"/>
          </p:nvPr>
        </p:nvSpPr>
        <p:spPr/>
        <p:txBody>
          <a:bodyPr/>
          <a:lstStyle>
            <a:lvl1pPr>
              <a:defRPr/>
            </a:lvl1pPr>
          </a:lstStyle>
          <a:p>
            <a:pPr>
              <a:defRPr/>
            </a:pPr>
            <a:endParaRPr lang="de-DE" altLang="de-DE"/>
          </a:p>
        </p:txBody>
      </p:sp>
      <p:sp>
        <p:nvSpPr>
          <p:cNvPr id="6"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92816591-71C5-4F05-A649-A2EF4A0EA798}" type="slidenum">
              <a:rPr lang="de-DE" altLang="de-DE"/>
              <a:pPr>
                <a:defRPr/>
              </a:pPr>
              <a:t>‹Nr.›</a:t>
            </a:fld>
            <a:endParaRPr lang="de-DE" altLang="de-DE"/>
          </a:p>
        </p:txBody>
      </p:sp>
    </p:spTree>
    <p:extLst>
      <p:ext uri="{BB962C8B-B14F-4D97-AF65-F5344CB8AC3E}">
        <p14:creationId xmlns:p14="http://schemas.microsoft.com/office/powerpoint/2010/main" val="89831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vl1pPr>
          </a:lstStyle>
          <a:p>
            <a:pPr>
              <a:defRPr/>
            </a:pPr>
            <a:fld id="{5BDF9602-C7D7-465D-8F7D-2F3A4380A5C3}" type="datetime1">
              <a:rPr lang="de-DE" altLang="de-DE"/>
              <a:pPr>
                <a:defRPr/>
              </a:pPr>
              <a:t>11.03.2025</a:t>
            </a:fld>
            <a:endParaRPr lang="de-DE" altLang="de-DE"/>
          </a:p>
        </p:txBody>
      </p:sp>
      <p:sp>
        <p:nvSpPr>
          <p:cNvPr id="5" name="Rectangle 5"/>
          <p:cNvSpPr>
            <a:spLocks noGrp="1" noChangeArrowheads="1"/>
          </p:cNvSpPr>
          <p:nvPr>
            <p:ph type="ftr" sz="quarter" idx="11"/>
          </p:nvPr>
        </p:nvSpPr>
        <p:spPr/>
        <p:txBody>
          <a:bodyPr/>
          <a:lstStyle>
            <a:lvl1pPr>
              <a:defRPr/>
            </a:lvl1pPr>
          </a:lstStyle>
          <a:p>
            <a:pPr>
              <a:defRPr/>
            </a:pPr>
            <a:endParaRPr lang="de-DE" altLang="de-DE"/>
          </a:p>
        </p:txBody>
      </p:sp>
      <p:sp>
        <p:nvSpPr>
          <p:cNvPr id="6"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8C8B8898-8260-4E43-B5A0-412CCA0D0825}" type="slidenum">
              <a:rPr lang="de-DE" altLang="de-DE"/>
              <a:pPr>
                <a:defRPr/>
              </a:pPr>
              <a:t>‹Nr.›</a:t>
            </a:fld>
            <a:endParaRPr lang="de-DE" altLang="de-DE"/>
          </a:p>
        </p:txBody>
      </p:sp>
    </p:spTree>
    <p:extLst>
      <p:ext uri="{BB962C8B-B14F-4D97-AF65-F5344CB8AC3E}">
        <p14:creationId xmlns:p14="http://schemas.microsoft.com/office/powerpoint/2010/main" val="303041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p:txBody>
          <a:bodyPr/>
          <a:lstStyle>
            <a:lvl1pPr>
              <a:defRPr/>
            </a:lvl1pPr>
          </a:lstStyle>
          <a:p>
            <a:pPr>
              <a:defRPr/>
            </a:pPr>
            <a:fld id="{EB8974BE-B49B-45D4-9C94-004C024FA7C5}" type="datetime1">
              <a:rPr lang="de-DE" altLang="de-DE"/>
              <a:pPr>
                <a:defRPr/>
              </a:pPr>
              <a:t>11.03.2025</a:t>
            </a:fld>
            <a:endParaRPr lang="de-DE" altLang="de-DE"/>
          </a:p>
        </p:txBody>
      </p:sp>
      <p:sp>
        <p:nvSpPr>
          <p:cNvPr id="5" name="Rectangle 5"/>
          <p:cNvSpPr>
            <a:spLocks noGrp="1" noChangeArrowheads="1"/>
          </p:cNvSpPr>
          <p:nvPr>
            <p:ph type="ftr" sz="quarter" idx="11"/>
          </p:nvPr>
        </p:nvSpPr>
        <p:spPr/>
        <p:txBody>
          <a:bodyPr/>
          <a:lstStyle>
            <a:lvl1pPr>
              <a:defRPr/>
            </a:lvl1pPr>
          </a:lstStyle>
          <a:p>
            <a:pPr>
              <a:defRPr/>
            </a:pPr>
            <a:endParaRPr lang="de-DE" altLang="de-DE"/>
          </a:p>
        </p:txBody>
      </p:sp>
      <p:sp>
        <p:nvSpPr>
          <p:cNvPr id="6"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9289C949-5059-4946-981B-9CF53FAA0A1C}" type="slidenum">
              <a:rPr lang="de-DE" altLang="de-DE"/>
              <a:pPr>
                <a:defRPr/>
              </a:pPr>
              <a:t>‹Nr.›</a:t>
            </a:fld>
            <a:endParaRPr lang="de-DE" altLang="de-DE"/>
          </a:p>
        </p:txBody>
      </p:sp>
    </p:spTree>
    <p:extLst>
      <p:ext uri="{BB962C8B-B14F-4D97-AF65-F5344CB8AC3E}">
        <p14:creationId xmlns:p14="http://schemas.microsoft.com/office/powerpoint/2010/main" val="317457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557338"/>
            <a:ext cx="3810000" cy="4538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557338"/>
            <a:ext cx="3810000" cy="4538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a:defRPr/>
            </a:lvl1pPr>
          </a:lstStyle>
          <a:p>
            <a:pPr>
              <a:defRPr/>
            </a:pPr>
            <a:fld id="{AED20562-C104-4837-8426-DF6E437D4DD4}" type="datetime1">
              <a:rPr lang="de-DE" altLang="de-DE"/>
              <a:pPr>
                <a:defRPr/>
              </a:pPr>
              <a:t>11.03.2025</a:t>
            </a:fld>
            <a:endParaRPr lang="de-DE" altLang="de-DE"/>
          </a:p>
        </p:txBody>
      </p:sp>
      <p:sp>
        <p:nvSpPr>
          <p:cNvPr id="6" name="Rectangle 5"/>
          <p:cNvSpPr>
            <a:spLocks noGrp="1" noChangeArrowheads="1"/>
          </p:cNvSpPr>
          <p:nvPr>
            <p:ph type="ftr" sz="quarter" idx="11"/>
          </p:nvPr>
        </p:nvSpPr>
        <p:spPr/>
        <p:txBody>
          <a:bodyPr/>
          <a:lstStyle>
            <a:lvl1pPr>
              <a:defRPr/>
            </a:lvl1pPr>
          </a:lstStyle>
          <a:p>
            <a:pPr>
              <a:defRPr/>
            </a:pPr>
            <a:endParaRPr lang="de-DE" altLang="de-DE"/>
          </a:p>
        </p:txBody>
      </p:sp>
      <p:sp>
        <p:nvSpPr>
          <p:cNvPr id="7"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ACE5F2F7-367B-403D-8E52-F33A393F8AC0}" type="slidenum">
              <a:rPr lang="de-DE" altLang="de-DE"/>
              <a:pPr>
                <a:defRPr/>
              </a:pPr>
              <a:t>‹Nr.›</a:t>
            </a:fld>
            <a:endParaRPr lang="de-DE" altLang="de-DE"/>
          </a:p>
        </p:txBody>
      </p:sp>
    </p:spTree>
    <p:extLst>
      <p:ext uri="{BB962C8B-B14F-4D97-AF65-F5344CB8AC3E}">
        <p14:creationId xmlns:p14="http://schemas.microsoft.com/office/powerpoint/2010/main" val="214157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p:txBody>
          <a:bodyPr/>
          <a:lstStyle>
            <a:lvl1pPr>
              <a:defRPr/>
            </a:lvl1pPr>
          </a:lstStyle>
          <a:p>
            <a:pPr>
              <a:defRPr/>
            </a:pPr>
            <a:fld id="{1B66FC44-6A43-4350-AA73-0F9F8319288E}" type="datetime1">
              <a:rPr lang="de-DE" altLang="de-DE"/>
              <a:pPr>
                <a:defRPr/>
              </a:pPr>
              <a:t>11.03.2025</a:t>
            </a:fld>
            <a:endParaRPr lang="de-DE" altLang="de-DE"/>
          </a:p>
        </p:txBody>
      </p:sp>
      <p:sp>
        <p:nvSpPr>
          <p:cNvPr id="8" name="Rectangle 5"/>
          <p:cNvSpPr>
            <a:spLocks noGrp="1" noChangeArrowheads="1"/>
          </p:cNvSpPr>
          <p:nvPr>
            <p:ph type="ftr" sz="quarter" idx="11"/>
          </p:nvPr>
        </p:nvSpPr>
        <p:spPr/>
        <p:txBody>
          <a:bodyPr/>
          <a:lstStyle>
            <a:lvl1pPr>
              <a:defRPr/>
            </a:lvl1pPr>
          </a:lstStyle>
          <a:p>
            <a:pPr>
              <a:defRPr/>
            </a:pPr>
            <a:endParaRPr lang="de-DE" altLang="de-DE"/>
          </a:p>
        </p:txBody>
      </p:sp>
      <p:sp>
        <p:nvSpPr>
          <p:cNvPr id="9"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AFBFEFDB-D6DB-4BCB-960A-07EFE034DE4C}" type="slidenum">
              <a:rPr lang="de-DE" altLang="de-DE"/>
              <a:pPr>
                <a:defRPr/>
              </a:pPr>
              <a:t>‹Nr.›</a:t>
            </a:fld>
            <a:endParaRPr lang="de-DE" altLang="de-DE"/>
          </a:p>
        </p:txBody>
      </p:sp>
    </p:spTree>
    <p:extLst>
      <p:ext uri="{BB962C8B-B14F-4D97-AF65-F5344CB8AC3E}">
        <p14:creationId xmlns:p14="http://schemas.microsoft.com/office/powerpoint/2010/main" val="200356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p:txBody>
          <a:bodyPr/>
          <a:lstStyle>
            <a:lvl1pPr>
              <a:defRPr/>
            </a:lvl1pPr>
          </a:lstStyle>
          <a:p>
            <a:pPr>
              <a:defRPr/>
            </a:pPr>
            <a:fld id="{4A2E92B3-0AC6-43BA-B3F3-1775CB58965A}" type="datetime1">
              <a:rPr lang="de-DE" altLang="de-DE"/>
              <a:pPr>
                <a:defRPr/>
              </a:pPr>
              <a:t>11.03.2025</a:t>
            </a:fld>
            <a:endParaRPr lang="de-DE" altLang="de-DE"/>
          </a:p>
        </p:txBody>
      </p:sp>
      <p:sp>
        <p:nvSpPr>
          <p:cNvPr id="4" name="Rectangle 5"/>
          <p:cNvSpPr>
            <a:spLocks noGrp="1" noChangeArrowheads="1"/>
          </p:cNvSpPr>
          <p:nvPr>
            <p:ph type="ftr" sz="quarter" idx="11"/>
          </p:nvPr>
        </p:nvSpPr>
        <p:spPr/>
        <p:txBody>
          <a:bodyPr/>
          <a:lstStyle>
            <a:lvl1pPr>
              <a:defRPr/>
            </a:lvl1pPr>
          </a:lstStyle>
          <a:p>
            <a:pPr>
              <a:defRPr/>
            </a:pPr>
            <a:endParaRPr lang="de-DE" altLang="de-DE"/>
          </a:p>
        </p:txBody>
      </p:sp>
      <p:sp>
        <p:nvSpPr>
          <p:cNvPr id="5"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62262948-C745-4D76-AB8A-5C4B438F45AF}" type="slidenum">
              <a:rPr lang="de-DE" altLang="de-DE"/>
              <a:pPr>
                <a:defRPr/>
              </a:pPr>
              <a:t>‹Nr.›</a:t>
            </a:fld>
            <a:endParaRPr lang="de-DE" altLang="de-DE"/>
          </a:p>
        </p:txBody>
      </p:sp>
    </p:spTree>
    <p:extLst>
      <p:ext uri="{BB962C8B-B14F-4D97-AF65-F5344CB8AC3E}">
        <p14:creationId xmlns:p14="http://schemas.microsoft.com/office/powerpoint/2010/main" val="3465531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4B0EBE80-5D43-4523-A19D-1A563306E0FB}" type="datetime1">
              <a:rPr lang="de-DE" altLang="de-DE"/>
              <a:pPr>
                <a:defRPr/>
              </a:pPr>
              <a:t>11.03.2025</a:t>
            </a:fld>
            <a:endParaRPr lang="de-DE" altLang="de-DE"/>
          </a:p>
        </p:txBody>
      </p:sp>
      <p:sp>
        <p:nvSpPr>
          <p:cNvPr id="3" name="Rectangle 5"/>
          <p:cNvSpPr>
            <a:spLocks noGrp="1" noChangeArrowheads="1"/>
          </p:cNvSpPr>
          <p:nvPr>
            <p:ph type="ftr" sz="quarter" idx="11"/>
          </p:nvPr>
        </p:nvSpPr>
        <p:spPr/>
        <p:txBody>
          <a:bodyPr/>
          <a:lstStyle>
            <a:lvl1pPr>
              <a:defRPr/>
            </a:lvl1pPr>
          </a:lstStyle>
          <a:p>
            <a:pPr>
              <a:defRPr/>
            </a:pPr>
            <a:endParaRPr lang="de-DE" altLang="de-DE"/>
          </a:p>
        </p:txBody>
      </p:sp>
      <p:sp>
        <p:nvSpPr>
          <p:cNvPr id="4"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5A15D4D0-A0BD-446C-A2AF-FEA57795CDDC}" type="slidenum">
              <a:rPr lang="de-DE" altLang="de-DE"/>
              <a:pPr>
                <a:defRPr/>
              </a:pPr>
              <a:t>‹Nr.›</a:t>
            </a:fld>
            <a:endParaRPr lang="de-DE" altLang="de-DE"/>
          </a:p>
        </p:txBody>
      </p:sp>
    </p:spTree>
    <p:extLst>
      <p:ext uri="{BB962C8B-B14F-4D97-AF65-F5344CB8AC3E}">
        <p14:creationId xmlns:p14="http://schemas.microsoft.com/office/powerpoint/2010/main" val="4270831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p:txBody>
          <a:bodyPr/>
          <a:lstStyle>
            <a:lvl1pPr>
              <a:defRPr/>
            </a:lvl1pPr>
          </a:lstStyle>
          <a:p>
            <a:pPr>
              <a:defRPr/>
            </a:pPr>
            <a:fld id="{10B4BE3A-FB2E-463F-A7B2-F18FDECC7B4A}" type="datetime1">
              <a:rPr lang="de-DE" altLang="de-DE"/>
              <a:pPr>
                <a:defRPr/>
              </a:pPr>
              <a:t>11.03.2025</a:t>
            </a:fld>
            <a:endParaRPr lang="de-DE" altLang="de-DE"/>
          </a:p>
        </p:txBody>
      </p:sp>
      <p:sp>
        <p:nvSpPr>
          <p:cNvPr id="6" name="Rectangle 5"/>
          <p:cNvSpPr>
            <a:spLocks noGrp="1" noChangeArrowheads="1"/>
          </p:cNvSpPr>
          <p:nvPr>
            <p:ph type="ftr" sz="quarter" idx="11"/>
          </p:nvPr>
        </p:nvSpPr>
        <p:spPr/>
        <p:txBody>
          <a:bodyPr/>
          <a:lstStyle>
            <a:lvl1pPr>
              <a:defRPr/>
            </a:lvl1pPr>
          </a:lstStyle>
          <a:p>
            <a:pPr>
              <a:defRPr/>
            </a:pPr>
            <a:endParaRPr lang="de-DE" altLang="de-DE"/>
          </a:p>
        </p:txBody>
      </p:sp>
      <p:sp>
        <p:nvSpPr>
          <p:cNvPr id="7"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6AF31299-1569-40D0-9C6D-8C196EE0B085}" type="slidenum">
              <a:rPr lang="de-DE" altLang="de-DE"/>
              <a:pPr>
                <a:defRPr/>
              </a:pPr>
              <a:t>‹Nr.›</a:t>
            </a:fld>
            <a:endParaRPr lang="de-DE" altLang="de-DE"/>
          </a:p>
        </p:txBody>
      </p:sp>
    </p:spTree>
    <p:extLst>
      <p:ext uri="{BB962C8B-B14F-4D97-AF65-F5344CB8AC3E}">
        <p14:creationId xmlns:p14="http://schemas.microsoft.com/office/powerpoint/2010/main" val="24496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p:txBody>
          <a:bodyPr/>
          <a:lstStyle>
            <a:lvl1pPr>
              <a:defRPr/>
            </a:lvl1pPr>
          </a:lstStyle>
          <a:p>
            <a:pPr>
              <a:defRPr/>
            </a:pPr>
            <a:fld id="{E625D2ED-3712-4D81-B63B-0B1BC59C7E19}" type="datetime1">
              <a:rPr lang="de-DE" altLang="de-DE"/>
              <a:pPr>
                <a:defRPr/>
              </a:pPr>
              <a:t>11.03.2025</a:t>
            </a:fld>
            <a:endParaRPr lang="de-DE" altLang="de-DE"/>
          </a:p>
        </p:txBody>
      </p:sp>
      <p:sp>
        <p:nvSpPr>
          <p:cNvPr id="6" name="Rectangle 5"/>
          <p:cNvSpPr>
            <a:spLocks noGrp="1" noChangeArrowheads="1"/>
          </p:cNvSpPr>
          <p:nvPr>
            <p:ph type="ftr" sz="quarter" idx="11"/>
          </p:nvPr>
        </p:nvSpPr>
        <p:spPr/>
        <p:txBody>
          <a:bodyPr/>
          <a:lstStyle>
            <a:lvl1pPr>
              <a:defRPr/>
            </a:lvl1pPr>
          </a:lstStyle>
          <a:p>
            <a:pPr>
              <a:defRPr/>
            </a:pPr>
            <a:endParaRPr lang="de-DE" altLang="de-DE"/>
          </a:p>
        </p:txBody>
      </p:sp>
      <p:sp>
        <p:nvSpPr>
          <p:cNvPr id="7" name="Rectangle 12"/>
          <p:cNvSpPr>
            <a:spLocks noGrp="1" noChangeArrowheads="1"/>
          </p:cNvSpPr>
          <p:nvPr>
            <p:ph type="sldNum" sz="quarter" idx="12"/>
          </p:nvPr>
        </p:nvSpPr>
        <p:spPr/>
        <p:txBody>
          <a:bodyPr/>
          <a:lstStyle>
            <a:lvl1pPr>
              <a:defRPr b="0" smtClean="0"/>
            </a:lvl1pPr>
          </a:lstStyle>
          <a:p>
            <a:pPr>
              <a:defRPr/>
            </a:pPr>
            <a:r>
              <a:rPr lang="de-DE" altLang="de-DE"/>
              <a:t>Seite</a:t>
            </a:r>
          </a:p>
          <a:p>
            <a:pPr>
              <a:defRPr/>
            </a:pPr>
            <a:r>
              <a:rPr lang="de-DE" altLang="de-DE"/>
              <a:t> </a:t>
            </a:r>
            <a:fld id="{F677018E-83D2-4F68-9090-E6ACCE6CC8D5}" type="slidenum">
              <a:rPr lang="de-DE" altLang="de-DE"/>
              <a:pPr>
                <a:defRPr/>
              </a:pPr>
              <a:t>‹Nr.›</a:t>
            </a:fld>
            <a:endParaRPr lang="de-DE" altLang="de-DE"/>
          </a:p>
        </p:txBody>
      </p:sp>
    </p:spTree>
    <p:extLst>
      <p:ext uri="{BB962C8B-B14F-4D97-AF65-F5344CB8AC3E}">
        <p14:creationId xmlns:p14="http://schemas.microsoft.com/office/powerpoint/2010/main" val="77278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11188" y="260350"/>
            <a:ext cx="66960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8"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 name="Rectangle 4"/>
          <p:cNvSpPr>
            <a:spLocks noGrp="1" noChangeArrowheads="1"/>
          </p:cNvSpPr>
          <p:nvPr>
            <p:ph type="dt" sz="half" idx="2"/>
          </p:nvPr>
        </p:nvSpPr>
        <p:spPr bwMode="auto">
          <a:xfrm>
            <a:off x="7239000" y="0"/>
            <a:ext cx="1905000" cy="2873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BAD3F46E-5CC8-4E8C-B510-FDAC1CE81D7E}" type="datetime1">
              <a:rPr lang="de-DE" altLang="de-DE"/>
              <a:pPr>
                <a:defRPr/>
              </a:pPr>
              <a:t>11.03.2025</a:t>
            </a:fld>
            <a:endParaRPr lang="de-DE" altLang="de-DE"/>
          </a:p>
        </p:txBody>
      </p:sp>
      <p:sp>
        <p:nvSpPr>
          <p:cNvPr id="1029" name="Rectangle 5"/>
          <p:cNvSpPr>
            <a:spLocks noGrp="1" noChangeArrowheads="1"/>
          </p:cNvSpPr>
          <p:nvPr>
            <p:ph type="ftr" sz="quarter" idx="3"/>
          </p:nvPr>
        </p:nvSpPr>
        <p:spPr bwMode="auto">
          <a:xfrm>
            <a:off x="179388" y="6308725"/>
            <a:ext cx="8280400" cy="54927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b="0">
                <a:solidFill>
                  <a:schemeClr val="bg1"/>
                </a:solidFill>
                <a:latin typeface="Arial" charset="0"/>
                <a:ea typeface="+mn-ea"/>
                <a:cs typeface="+mn-cs"/>
              </a:defRPr>
            </a:lvl1pPr>
          </a:lstStyle>
          <a:p>
            <a:pPr>
              <a:defRPr/>
            </a:pPr>
            <a:endParaRPr lang="de-DE" altLang="de-DE"/>
          </a:p>
        </p:txBody>
      </p:sp>
      <p:sp>
        <p:nvSpPr>
          <p:cNvPr id="1031" name="Text Box 9"/>
          <p:cNvSpPr txBox="1">
            <a:spLocks noChangeArrowheads="1"/>
          </p:cNvSpPr>
          <p:nvPr/>
        </p:nvSpPr>
        <p:spPr bwMode="auto">
          <a:xfrm>
            <a:off x="735013" y="836613"/>
            <a:ext cx="6500812" cy="457200"/>
          </a:xfrm>
          <a:prstGeom prst="rect">
            <a:avLst/>
          </a:prstGeom>
          <a:noFill/>
          <a:ln>
            <a:noFill/>
          </a:ln>
          <a:effec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de-DE" altLang="de-DE">
              <a:ea typeface="+mn-ea"/>
            </a:endParaRPr>
          </a:p>
        </p:txBody>
      </p:sp>
      <p:sp>
        <p:nvSpPr>
          <p:cNvPr id="1034" name="Rectangle 10"/>
          <p:cNvSpPr>
            <a:spLocks noChangeArrowheads="1"/>
          </p:cNvSpPr>
          <p:nvPr/>
        </p:nvSpPr>
        <p:spPr bwMode="auto">
          <a:xfrm>
            <a:off x="685800" y="765175"/>
            <a:ext cx="7772400" cy="431800"/>
          </a:xfrm>
          <a:prstGeom prst="rect">
            <a:avLst/>
          </a:prstGeom>
          <a:noFill/>
          <a:ln>
            <a:noFill/>
          </a:ln>
          <a:effectLst/>
        </p:spPr>
        <p:txBody>
          <a:bodyPr anchor="ctr"/>
          <a:lstStyle>
            <a:lvl1pPr>
              <a:defRPr sz="3600" b="1">
                <a:solidFill>
                  <a:schemeClr val="bg1"/>
                </a:solidFill>
                <a:latin typeface="Arial" charset="0"/>
              </a:defRPr>
            </a:lvl1pPr>
            <a:lvl2pPr>
              <a:defRPr sz="3600" b="1">
                <a:solidFill>
                  <a:schemeClr val="bg1"/>
                </a:solidFill>
                <a:latin typeface="Arial" charset="0"/>
              </a:defRPr>
            </a:lvl2pPr>
            <a:lvl3pPr>
              <a:defRPr sz="3600" b="1">
                <a:solidFill>
                  <a:schemeClr val="bg1"/>
                </a:solidFill>
                <a:latin typeface="Arial" charset="0"/>
              </a:defRPr>
            </a:lvl3pPr>
            <a:lvl4pPr>
              <a:defRPr sz="3600" b="1">
                <a:solidFill>
                  <a:schemeClr val="bg1"/>
                </a:solidFill>
                <a:latin typeface="Arial" charset="0"/>
              </a:defRPr>
            </a:lvl4pPr>
            <a:lvl5pPr>
              <a:defRPr sz="3600" b="1">
                <a:solidFill>
                  <a:schemeClr val="bg1"/>
                </a:solidFill>
                <a:latin typeface="Arial" charset="0"/>
              </a:defRPr>
            </a:lvl5pPr>
            <a:lvl6pPr marL="457200" fontAlgn="base">
              <a:spcBef>
                <a:spcPct val="0"/>
              </a:spcBef>
              <a:spcAft>
                <a:spcPct val="0"/>
              </a:spcAft>
              <a:defRPr sz="3600" b="1">
                <a:solidFill>
                  <a:schemeClr val="bg1"/>
                </a:solidFill>
                <a:latin typeface="Arial" charset="0"/>
              </a:defRPr>
            </a:lvl6pPr>
            <a:lvl7pPr marL="914400" fontAlgn="base">
              <a:spcBef>
                <a:spcPct val="0"/>
              </a:spcBef>
              <a:spcAft>
                <a:spcPct val="0"/>
              </a:spcAft>
              <a:defRPr sz="3600" b="1">
                <a:solidFill>
                  <a:schemeClr val="bg1"/>
                </a:solidFill>
                <a:latin typeface="Arial" charset="0"/>
              </a:defRPr>
            </a:lvl7pPr>
            <a:lvl8pPr marL="1371600" fontAlgn="base">
              <a:spcBef>
                <a:spcPct val="0"/>
              </a:spcBef>
              <a:spcAft>
                <a:spcPct val="0"/>
              </a:spcAft>
              <a:defRPr sz="3600" b="1">
                <a:solidFill>
                  <a:schemeClr val="bg1"/>
                </a:solidFill>
                <a:latin typeface="Arial" charset="0"/>
              </a:defRPr>
            </a:lvl8pPr>
            <a:lvl9pPr marL="1828800" fontAlgn="base">
              <a:spcBef>
                <a:spcPct val="0"/>
              </a:spcBef>
              <a:spcAft>
                <a:spcPct val="0"/>
              </a:spcAft>
              <a:defRPr sz="3600" b="1">
                <a:solidFill>
                  <a:schemeClr val="bg1"/>
                </a:solidFill>
                <a:latin typeface="Arial" charset="0"/>
              </a:defRPr>
            </a:lvl9pPr>
          </a:lstStyle>
          <a:p>
            <a:pPr eaLnBrk="1" hangingPunct="1">
              <a:defRPr/>
            </a:pPr>
            <a:endParaRPr lang="de-DE" altLang="de-DE">
              <a:ea typeface="+mn-ea"/>
            </a:endParaRPr>
          </a:p>
        </p:txBody>
      </p:sp>
      <p:sp>
        <p:nvSpPr>
          <p:cNvPr id="1033" name="Text Box 11"/>
          <p:cNvSpPr txBox="1">
            <a:spLocks noChangeArrowheads="1"/>
          </p:cNvSpPr>
          <p:nvPr/>
        </p:nvSpPr>
        <p:spPr bwMode="auto">
          <a:xfrm>
            <a:off x="-488950" y="3879850"/>
            <a:ext cx="184150" cy="457200"/>
          </a:xfrm>
          <a:prstGeom prst="rect">
            <a:avLst/>
          </a:prstGeom>
          <a:noFill/>
          <a:ln>
            <a:noFill/>
          </a:ln>
          <a:effec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endParaRPr lang="de-DE" altLang="de-DE">
              <a:ea typeface="+mn-ea"/>
            </a:endParaRPr>
          </a:p>
        </p:txBody>
      </p:sp>
      <p:sp>
        <p:nvSpPr>
          <p:cNvPr id="1036" name="Rectangle 12"/>
          <p:cNvSpPr>
            <a:spLocks noGrp="1" noChangeArrowheads="1"/>
          </p:cNvSpPr>
          <p:nvPr>
            <p:ph type="sldNum" sz="quarter" idx="4"/>
          </p:nvPr>
        </p:nvSpPr>
        <p:spPr bwMode="auto">
          <a:xfrm>
            <a:off x="8532813" y="6308725"/>
            <a:ext cx="611187" cy="5492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200" b="1" smtClean="0">
                <a:solidFill>
                  <a:schemeClr val="bg1"/>
                </a:solidFill>
              </a:defRPr>
            </a:lvl1pPr>
          </a:lstStyle>
          <a:p>
            <a:pPr>
              <a:defRPr/>
            </a:pPr>
            <a:r>
              <a:rPr lang="de-DE" altLang="de-DE"/>
              <a:t>Seite</a:t>
            </a:r>
          </a:p>
          <a:p>
            <a:pPr>
              <a:defRPr/>
            </a:pPr>
            <a:r>
              <a:rPr lang="de-DE" altLang="de-DE"/>
              <a:t> </a:t>
            </a:r>
            <a:fld id="{02629BED-61FE-457C-B738-D93B7A0E4C0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p:txStyles>
    <p:titleStyle>
      <a:lvl1pPr algn="l" rtl="0" eaLnBrk="0" fontAlgn="base" hangingPunct="0">
        <a:spcBef>
          <a:spcPct val="0"/>
        </a:spcBef>
        <a:spcAft>
          <a:spcPct val="0"/>
        </a:spcAft>
        <a:defRPr sz="36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Ø"/>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s://deref-web-02.de/mail/client/gTkKSyhvUbU/dereferrer/?redirectUrl=http://www.bornheim.de/leben-familie/schule-bildung/schule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Inhaltsplatzhalter 2"/>
          <p:cNvSpPr>
            <a:spLocks noGrp="1"/>
          </p:cNvSpPr>
          <p:nvPr>
            <p:ph idx="1"/>
          </p:nvPr>
        </p:nvSpPr>
        <p:spPr>
          <a:xfrm>
            <a:off x="107950" y="1557338"/>
            <a:ext cx="9036050" cy="4538662"/>
          </a:xfrm>
        </p:spPr>
        <p:txBody>
          <a:bodyPr/>
          <a:lstStyle/>
          <a:p>
            <a:pPr algn="ctr">
              <a:buFont typeface="Wingdings" pitchFamily="2" charset="2"/>
              <a:buNone/>
            </a:pPr>
            <a:r>
              <a:rPr lang="de-DE" altLang="de-DE" sz="2800" b="1" dirty="0">
                <a:solidFill>
                  <a:srgbClr val="0070C0"/>
                </a:solidFill>
                <a:ea typeface="ＭＳ Ｐゴシック" pitchFamily="34" charset="-128"/>
              </a:rPr>
              <a:t> Herzlich Willkommen </a:t>
            </a:r>
          </a:p>
          <a:p>
            <a:pPr algn="ctr">
              <a:buFont typeface="Wingdings" pitchFamily="2" charset="2"/>
              <a:buNone/>
            </a:pPr>
            <a:r>
              <a:rPr lang="de-DE" altLang="de-DE" sz="2800" b="1" dirty="0">
                <a:solidFill>
                  <a:srgbClr val="0070C0"/>
                </a:solidFill>
                <a:ea typeface="ＭＳ Ｐゴシック" pitchFamily="34" charset="-128"/>
              </a:rPr>
              <a:t>zur </a:t>
            </a:r>
          </a:p>
          <a:p>
            <a:pPr algn="ctr">
              <a:buFont typeface="Wingdings" pitchFamily="2" charset="2"/>
              <a:buNone/>
            </a:pPr>
            <a:r>
              <a:rPr lang="de-DE" altLang="de-DE" sz="2800" b="1" dirty="0">
                <a:solidFill>
                  <a:srgbClr val="0070C0"/>
                </a:solidFill>
                <a:ea typeface="ＭＳ Ｐゴシック" pitchFamily="34" charset="-128"/>
              </a:rPr>
              <a:t>Informationsveranstaltung</a:t>
            </a:r>
          </a:p>
          <a:p>
            <a:pPr algn="ctr">
              <a:buFont typeface="Wingdings" pitchFamily="2" charset="2"/>
              <a:buNone/>
            </a:pPr>
            <a:r>
              <a:rPr lang="de-DE" altLang="de-DE" sz="2800" b="1" dirty="0">
                <a:solidFill>
                  <a:srgbClr val="0070C0"/>
                </a:solidFill>
                <a:ea typeface="ＭＳ Ｐゴシック" pitchFamily="34" charset="-128"/>
              </a:rPr>
              <a:t>„Hand in Hand vom Kindergarten zur Schule“</a:t>
            </a:r>
          </a:p>
          <a:p>
            <a:pPr algn="ctr">
              <a:buFont typeface="Wingdings" pitchFamily="2" charset="2"/>
              <a:buNone/>
            </a:pPr>
            <a:endParaRPr lang="de-DE" altLang="de-DE" sz="4000" dirty="0">
              <a:ea typeface="ＭＳ Ｐゴシック" pitchFamily="34" charset="-128"/>
            </a:endParaRPr>
          </a:p>
        </p:txBody>
      </p:sp>
      <p:sp>
        <p:nvSpPr>
          <p:cNvPr id="13316"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7815C729-47DF-4F76-B296-30B65A7686E6}" type="datetime1">
              <a:rPr lang="de-DE" altLang="de-DE" sz="1200" smtClean="0"/>
              <a:pPr>
                <a:spcBef>
                  <a:spcPct val="0"/>
                </a:spcBef>
                <a:buFontTx/>
                <a:buNone/>
              </a:pPr>
              <a:t>11.03.2025</a:t>
            </a:fld>
            <a:endParaRPr lang="de-DE" altLang="de-DE" sz="1200"/>
          </a:p>
        </p:txBody>
      </p:sp>
      <p:sp>
        <p:nvSpPr>
          <p:cNvPr id="13317" name="Foliennummernplatzhalt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a:solidFill>
                  <a:schemeClr val="bg1"/>
                </a:solidFill>
              </a:rPr>
              <a:t> </a:t>
            </a:r>
            <a:fld id="{909ABD10-F6B2-4D89-A998-D0E7FD3DA3F6}" type="slidenum">
              <a:rPr lang="de-DE" altLang="de-DE" sz="1200">
                <a:solidFill>
                  <a:schemeClr val="bg1"/>
                </a:solidFill>
              </a:rPr>
              <a:pPr>
                <a:spcBef>
                  <a:spcPct val="0"/>
                </a:spcBef>
                <a:buFontTx/>
                <a:buNone/>
              </a:pPr>
              <a:t>1</a:t>
            </a:fld>
            <a:endParaRPr lang="de-DE" altLang="de-DE" sz="1200">
              <a:solidFill>
                <a:schemeClr val="bg1"/>
              </a:solidFill>
            </a:endParaRPr>
          </a:p>
        </p:txBody>
      </p:sp>
      <p:pic>
        <p:nvPicPr>
          <p:cNvPr id="13318"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3861048"/>
            <a:ext cx="350837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a:spLocks noGrp="1"/>
          </p:cNvSpPr>
          <p:nvPr>
            <p:ph type="title"/>
          </p:nvPr>
        </p:nvSpPr>
        <p:spPr>
          <a:xfrm>
            <a:off x="611188" y="260350"/>
            <a:ext cx="6696075" cy="720725"/>
          </a:xfrm>
        </p:spPr>
        <p:txBody>
          <a:bodyPr/>
          <a:lstStyle/>
          <a:p>
            <a:r>
              <a:rPr lang="de-DE" altLang="de-DE" sz="2800" dirty="0">
                <a:ea typeface="ＭＳ Ｐゴシック" pitchFamily="34" charset="-128"/>
              </a:rPr>
              <a:t>Infoveranstaltung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E2EA2F03-C01A-4B6E-A3DD-CCDE29782D6B}" type="datetime1">
              <a:rPr lang="de-DE" altLang="de-DE" sz="1200" smtClean="0"/>
              <a:pPr>
                <a:spcBef>
                  <a:spcPct val="0"/>
                </a:spcBef>
                <a:buFontTx/>
                <a:buNone/>
              </a:pPr>
              <a:t>11.03.2025</a:t>
            </a:fld>
            <a:endParaRPr lang="de-DE" altLang="de-DE" sz="1200" dirty="0"/>
          </a:p>
        </p:txBody>
      </p:sp>
      <p:sp>
        <p:nvSpPr>
          <p:cNvPr id="22531"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4D61E3A8-68CE-444D-A2DD-5018A618E986}" type="slidenum">
              <a:rPr lang="de-DE" altLang="de-DE" sz="1200" b="1">
                <a:solidFill>
                  <a:schemeClr val="bg1"/>
                </a:solidFill>
              </a:rPr>
              <a:pPr>
                <a:spcBef>
                  <a:spcPct val="0"/>
                </a:spcBef>
                <a:buFontTx/>
                <a:buNone/>
              </a:pPr>
              <a:t>10</a:t>
            </a:fld>
            <a:endParaRPr lang="de-DE" altLang="de-DE" sz="1200" b="1">
              <a:solidFill>
                <a:schemeClr val="bg1"/>
              </a:solidFill>
            </a:endParaRPr>
          </a:p>
        </p:txBody>
      </p:sp>
      <p:sp>
        <p:nvSpPr>
          <p:cNvPr id="22532" name="Rectangle 2"/>
          <p:cNvSpPr>
            <a:spLocks noGrp="1" noChangeArrowheads="1"/>
          </p:cNvSpPr>
          <p:nvPr>
            <p:ph type="title"/>
          </p:nvPr>
        </p:nvSpPr>
        <p:spPr/>
        <p:txBody>
          <a:bodyPr/>
          <a:lstStyle/>
          <a:p>
            <a:pPr eaLnBrk="1" hangingPunct="1"/>
            <a:r>
              <a:rPr lang="de-DE" altLang="de-DE" sz="2800" dirty="0">
                <a:latin typeface="Calibri" pitchFamily="34" charset="0"/>
                <a:ea typeface="ＭＳ Ｐゴシック" pitchFamily="34" charset="-128"/>
              </a:rPr>
              <a:t>Sprachbildung</a:t>
            </a:r>
            <a:endParaRPr lang="de-DE" altLang="de-DE" dirty="0">
              <a:latin typeface="Calibri" pitchFamily="34" charset="0"/>
              <a:ea typeface="ＭＳ Ｐゴシック" pitchFamily="34" charset="-128"/>
            </a:endParaRPr>
          </a:p>
        </p:txBody>
      </p:sp>
      <p:sp>
        <p:nvSpPr>
          <p:cNvPr id="22533" name="Rectangle 3"/>
          <p:cNvSpPr>
            <a:spLocks noGrp="1" noChangeArrowheads="1"/>
          </p:cNvSpPr>
          <p:nvPr>
            <p:ph type="body" idx="1"/>
          </p:nvPr>
        </p:nvSpPr>
        <p:spPr>
          <a:xfrm>
            <a:off x="611188" y="1542299"/>
            <a:ext cx="7772400" cy="605050"/>
          </a:xfrm>
          <a:ln>
            <a:solidFill>
              <a:srgbClr val="000000"/>
            </a:solidFill>
            <a:miter lim="800000"/>
            <a:headEnd/>
            <a:tailEnd/>
          </a:ln>
        </p:spPr>
        <p:txBody>
          <a:bodyPr/>
          <a:lstStyle/>
          <a:p>
            <a:pPr marL="0" indent="0" algn="ctr" eaLnBrk="1" hangingPunct="1">
              <a:buFont typeface="Wingdings" pitchFamily="2" charset="2"/>
              <a:buNone/>
            </a:pPr>
            <a:r>
              <a:rPr lang="de-DE" altLang="de-DE" sz="2400" b="1" dirty="0">
                <a:latin typeface="Calibri" pitchFamily="34" charset="0"/>
                <a:ea typeface="ＭＳ Ｐゴシック" pitchFamily="34" charset="-128"/>
              </a:rPr>
              <a:t>Sprache = Schlüssel für Bildungschancen</a:t>
            </a:r>
          </a:p>
        </p:txBody>
      </p:sp>
      <p:pic>
        <p:nvPicPr>
          <p:cNvPr id="3" name="Grafik 2">
            <a:extLst>
              <a:ext uri="{FF2B5EF4-FFF2-40B4-BE49-F238E27FC236}">
                <a16:creationId xmlns:a16="http://schemas.microsoft.com/office/drawing/2014/main" id="{BED7400B-017F-780D-3320-D8032A551E72}"/>
              </a:ext>
            </a:extLst>
          </p:cNvPr>
          <p:cNvPicPr>
            <a:picLocks noChangeAspect="1"/>
          </p:cNvPicPr>
          <p:nvPr/>
        </p:nvPicPr>
        <p:blipFill>
          <a:blip r:embed="rId3"/>
          <a:stretch>
            <a:fillRect/>
          </a:stretch>
        </p:blipFill>
        <p:spPr>
          <a:xfrm>
            <a:off x="2771800" y="2204269"/>
            <a:ext cx="4104456" cy="41044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636" y="1556792"/>
            <a:ext cx="7772400" cy="4538662"/>
          </a:xfrm>
        </p:spPr>
        <p:txBody>
          <a:bodyPr/>
          <a:lstStyle/>
          <a:p>
            <a:pPr marL="0" indent="0" algn="ctr">
              <a:buFont typeface="Wingdings" pitchFamily="2" charset="2"/>
              <a:buNone/>
            </a:pPr>
            <a:r>
              <a:rPr lang="de-DE" altLang="de-DE" sz="2400" dirty="0">
                <a:latin typeface="Calibri" panose="020F0502020204030204" pitchFamily="34" charset="0"/>
                <a:ea typeface="ＭＳ Ｐゴシック" pitchFamily="34" charset="-128"/>
                <a:cs typeface="Calibri" panose="020F0502020204030204" pitchFamily="34" charset="0"/>
              </a:rPr>
              <a:t>        Brauchen Sie weitere Ideen?</a:t>
            </a:r>
          </a:p>
          <a:p>
            <a:pPr marL="0" indent="0" algn="ctr">
              <a:buFont typeface="Wingdings" pitchFamily="2" charset="2"/>
              <a:buNone/>
            </a:pPr>
            <a:r>
              <a:rPr lang="de-DE" altLang="de-DE" sz="2400" dirty="0">
                <a:latin typeface="Calibri" panose="020F0502020204030204" pitchFamily="34" charset="0"/>
                <a:ea typeface="ＭＳ Ｐゴシック" pitchFamily="34" charset="-128"/>
                <a:cs typeface="Calibri" panose="020F0502020204030204" pitchFamily="34" charset="0"/>
              </a:rPr>
              <a:t>        Fragen Sie in Ihrer Kita nach!</a:t>
            </a:r>
          </a:p>
        </p:txBody>
      </p:sp>
      <p:sp>
        <p:nvSpPr>
          <p:cNvPr id="31748"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50A7085C-0E4F-4A78-BCE9-EF4EB784F744}" type="datetime1">
              <a:rPr lang="de-DE" altLang="de-DE" sz="1200" smtClean="0"/>
              <a:pPr>
                <a:spcBef>
                  <a:spcPct val="0"/>
                </a:spcBef>
                <a:buFontTx/>
                <a:buNone/>
              </a:pPr>
              <a:t>11.03.2025</a:t>
            </a:fld>
            <a:endParaRPr lang="de-DE" altLang="de-DE" sz="1200"/>
          </a:p>
        </p:txBody>
      </p:sp>
      <p:sp>
        <p:nvSpPr>
          <p:cNvPr id="31749" name="Foliennummernplatzhalt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619256C8-8653-4A74-B8E8-010111DCA446}" type="slidenum">
              <a:rPr lang="de-DE" altLang="de-DE" sz="1200" b="1">
                <a:solidFill>
                  <a:schemeClr val="bg1"/>
                </a:solidFill>
              </a:rPr>
              <a:pPr>
                <a:spcBef>
                  <a:spcPct val="0"/>
                </a:spcBef>
                <a:buFontTx/>
                <a:buNone/>
              </a:pPr>
              <a:t>11</a:t>
            </a:fld>
            <a:endParaRPr lang="de-DE" altLang="de-DE" sz="1200" b="1">
              <a:solidFill>
                <a:schemeClr val="bg1"/>
              </a:solidFill>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973" y="2924944"/>
            <a:ext cx="4613275"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a:spLocks noGrp="1"/>
          </p:cNvSpPr>
          <p:nvPr>
            <p:ph type="title"/>
          </p:nvPr>
        </p:nvSpPr>
        <p:spPr>
          <a:xfrm>
            <a:off x="611188" y="260350"/>
            <a:ext cx="6696075" cy="720725"/>
          </a:xfrm>
        </p:spPr>
        <p:txBody>
          <a:bodyPr/>
          <a:lstStyle/>
          <a:p>
            <a:r>
              <a:rPr lang="de-DE" altLang="de-DE" sz="2800" dirty="0">
                <a:ea typeface="ＭＳ Ｐゴシック" pitchFamily="34" charset="-128"/>
              </a:rPr>
              <a:t>Infoveranstaltung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1+#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942C904A-4C4E-4D33-BDD8-21D99ED49B6C}" type="datetime1">
              <a:rPr lang="de-DE" altLang="de-DE" sz="1200" smtClean="0"/>
              <a:pPr>
                <a:spcBef>
                  <a:spcPct val="0"/>
                </a:spcBef>
                <a:buFontTx/>
                <a:buNone/>
              </a:pPr>
              <a:t>11.03.2025</a:t>
            </a:fld>
            <a:endParaRPr lang="de-DE" altLang="de-DE" sz="1200"/>
          </a:p>
        </p:txBody>
      </p:sp>
      <p:sp>
        <p:nvSpPr>
          <p:cNvPr id="32772" name="Foliennummernplatzhalt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a:solidFill>
                  <a:schemeClr val="bg1"/>
                </a:solidFill>
              </a:rPr>
              <a:t> </a:t>
            </a:r>
            <a:fld id="{F5CF0BB4-B1CD-4F28-9603-EAF984EC7B27}" type="slidenum">
              <a:rPr lang="de-DE" altLang="de-DE" sz="1200">
                <a:solidFill>
                  <a:schemeClr val="bg1"/>
                </a:solidFill>
              </a:rPr>
              <a:pPr>
                <a:spcBef>
                  <a:spcPct val="0"/>
                </a:spcBef>
                <a:buFontTx/>
                <a:buNone/>
              </a:pPr>
              <a:t>12</a:t>
            </a:fld>
            <a:endParaRPr lang="de-DE" altLang="de-DE" sz="1200">
              <a:solidFill>
                <a:schemeClr val="bg1"/>
              </a:solidFill>
            </a:endParaRPr>
          </a:p>
        </p:txBody>
      </p:sp>
      <p:pic>
        <p:nvPicPr>
          <p:cNvPr id="32773" name="Inhaltsplatzhalt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27584" y="1657718"/>
            <a:ext cx="7772400" cy="4373562"/>
          </a:xfrm>
        </p:spPr>
      </p:pic>
      <p:sp>
        <p:nvSpPr>
          <p:cNvPr id="2" name="Rechteck 1"/>
          <p:cNvSpPr/>
          <p:nvPr/>
        </p:nvSpPr>
        <p:spPr>
          <a:xfrm>
            <a:off x="1115616" y="5118283"/>
            <a:ext cx="6984776" cy="830997"/>
          </a:xfrm>
          <a:prstGeom prst="rect">
            <a:avLst/>
          </a:prstGeom>
        </p:spPr>
        <p:txBody>
          <a:bodyPr wrap="square">
            <a:spAutoFit/>
          </a:bodyPr>
          <a:lstStyle/>
          <a:p>
            <a:pPr algn="ctr"/>
            <a:r>
              <a:rPr lang="de-DE" b="1" dirty="0">
                <a:solidFill>
                  <a:schemeClr val="bg1"/>
                </a:solidFill>
              </a:rPr>
              <a:t>Hand in Hand </a:t>
            </a:r>
          </a:p>
          <a:p>
            <a:pPr algn="ctr"/>
            <a:r>
              <a:rPr lang="de-DE" b="1" dirty="0">
                <a:solidFill>
                  <a:schemeClr val="bg1"/>
                </a:solidFill>
              </a:rPr>
              <a:t>vom Kindergarten zur Schule</a:t>
            </a:r>
            <a:endParaRPr lang="de-DE" sz="1800" dirty="0"/>
          </a:p>
        </p:txBody>
      </p:sp>
      <p:sp>
        <p:nvSpPr>
          <p:cNvPr id="6" name="Titel 1"/>
          <p:cNvSpPr>
            <a:spLocks noGrp="1"/>
          </p:cNvSpPr>
          <p:nvPr>
            <p:ph type="title"/>
          </p:nvPr>
        </p:nvSpPr>
        <p:spPr>
          <a:xfrm>
            <a:off x="611188" y="260350"/>
            <a:ext cx="6696075" cy="720725"/>
          </a:xfrm>
        </p:spPr>
        <p:txBody>
          <a:bodyPr/>
          <a:lstStyle/>
          <a:p>
            <a:r>
              <a:rPr lang="de-DE" altLang="de-DE" sz="2800" dirty="0">
                <a:ea typeface="ＭＳ Ｐゴシック" pitchFamily="34" charset="-128"/>
              </a:rPr>
              <a:t>Infoveranstaltung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222A95D0-7708-4758-BD1E-697BE57688FC}" type="datetime1">
              <a:rPr lang="de-DE" altLang="de-DE" sz="1200" smtClean="0"/>
              <a:pPr>
                <a:spcBef>
                  <a:spcPct val="0"/>
                </a:spcBef>
                <a:buFontTx/>
                <a:buNone/>
              </a:pPr>
              <a:t>11.03.2025</a:t>
            </a:fld>
            <a:endParaRPr lang="de-DE" altLang="de-DE" sz="1200"/>
          </a:p>
        </p:txBody>
      </p:sp>
      <p:sp>
        <p:nvSpPr>
          <p:cNvPr id="33795"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038C0E9A-F692-47AD-86A7-F82AA2F2BFD3}" type="slidenum">
              <a:rPr lang="de-DE" altLang="de-DE" sz="1200" b="1">
                <a:solidFill>
                  <a:schemeClr val="bg1"/>
                </a:solidFill>
              </a:rPr>
              <a:pPr>
                <a:spcBef>
                  <a:spcPct val="0"/>
                </a:spcBef>
                <a:buFontTx/>
                <a:buNone/>
              </a:pPr>
              <a:t>13</a:t>
            </a:fld>
            <a:endParaRPr lang="de-DE" altLang="de-DE" sz="1200" b="1">
              <a:solidFill>
                <a:schemeClr val="bg1"/>
              </a:solidFill>
            </a:endParaRPr>
          </a:p>
        </p:txBody>
      </p:sp>
      <p:sp>
        <p:nvSpPr>
          <p:cNvPr id="33796" name="Rectangle 2"/>
          <p:cNvSpPr>
            <a:spLocks noGrp="1" noChangeArrowheads="1"/>
          </p:cNvSpPr>
          <p:nvPr>
            <p:ph type="title"/>
          </p:nvPr>
        </p:nvSpPr>
        <p:spPr/>
        <p:txBody>
          <a:bodyPr/>
          <a:lstStyle/>
          <a:p>
            <a:pPr eaLnBrk="1" hangingPunct="1"/>
            <a:r>
              <a:rPr lang="de-DE" altLang="de-DE" sz="2800" dirty="0">
                <a:latin typeface="Calibri" pitchFamily="34" charset="0"/>
                <a:ea typeface="ＭＳ Ｐゴシック" pitchFamily="34" charset="-128"/>
              </a:rPr>
              <a:t>Beginn der Schulpflicht</a:t>
            </a:r>
          </a:p>
        </p:txBody>
      </p:sp>
      <p:sp>
        <p:nvSpPr>
          <p:cNvPr id="2053" name="Rectangle 3"/>
          <p:cNvSpPr>
            <a:spLocks noGrp="1" noChangeArrowheads="1"/>
          </p:cNvSpPr>
          <p:nvPr>
            <p:ph type="body" idx="1"/>
          </p:nvPr>
        </p:nvSpPr>
        <p:spPr>
          <a:xfrm>
            <a:off x="395536" y="1557338"/>
            <a:ext cx="8350696" cy="4535958"/>
          </a:xfrm>
          <a:ln>
            <a:noFill/>
            <a:miter lim="800000"/>
            <a:headEnd/>
            <a:tailEnd/>
          </a:ln>
        </p:spPr>
        <p:txBody>
          <a:bodyPr/>
          <a:lstStyle/>
          <a:p>
            <a:pPr eaLnBrk="1" hangingPunct="1">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Alle Kinder, die </a:t>
            </a:r>
            <a:r>
              <a:rPr lang="de-DE" altLang="de-DE" sz="2400" dirty="0">
                <a:solidFill>
                  <a:srgbClr val="FF6600"/>
                </a:solidFill>
                <a:latin typeface="Calibri" panose="020F0502020204030204" pitchFamily="34" charset="0"/>
                <a:ea typeface="ＭＳ Ｐゴシック" pitchFamily="34" charset="-128"/>
                <a:cs typeface="Calibri" panose="020F0502020204030204" pitchFamily="34" charset="0"/>
              </a:rPr>
              <a:t>bis zum 30. Septembe</a:t>
            </a:r>
            <a:r>
              <a:rPr lang="de-DE" altLang="de-DE" sz="2400" b="1" dirty="0">
                <a:solidFill>
                  <a:srgbClr val="FF6600"/>
                </a:solidFill>
                <a:latin typeface="Calibri" panose="020F0502020204030204" pitchFamily="34" charset="0"/>
                <a:ea typeface="ＭＳ Ｐゴシック" pitchFamily="34" charset="-128"/>
                <a:cs typeface="Calibri" panose="020F0502020204030204" pitchFamily="34" charset="0"/>
              </a:rPr>
              <a:t>r </a:t>
            </a:r>
            <a:r>
              <a:rPr lang="de-DE" altLang="de-DE" sz="2400" dirty="0">
                <a:latin typeface="Calibri" panose="020F0502020204030204" pitchFamily="34" charset="0"/>
                <a:ea typeface="ＭＳ Ｐゴシック" pitchFamily="34" charset="-128"/>
                <a:cs typeface="Calibri" panose="020F0502020204030204" pitchFamily="34" charset="0"/>
              </a:rPr>
              <a:t>sechs Jahre alt werden, sind ab 01.08. schulpflichtig. </a:t>
            </a:r>
          </a:p>
          <a:p>
            <a:pPr eaLnBrk="1" hangingPunct="1">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Kinder, die </a:t>
            </a:r>
            <a:r>
              <a:rPr lang="de-DE" altLang="de-DE" sz="2400" dirty="0">
                <a:solidFill>
                  <a:srgbClr val="FF6600"/>
                </a:solidFill>
                <a:latin typeface="Calibri" panose="020F0502020204030204" pitchFamily="34" charset="0"/>
                <a:ea typeface="ＭＳ Ｐゴシック" pitchFamily="34" charset="-128"/>
                <a:cs typeface="Calibri" panose="020F0502020204030204" pitchFamily="34" charset="0"/>
              </a:rPr>
              <a:t>nach dem 30. September</a:t>
            </a:r>
            <a:r>
              <a:rPr lang="de-DE" altLang="de-DE" sz="2400" b="1" dirty="0">
                <a:solidFill>
                  <a:srgbClr val="FF6600"/>
                </a:solidFill>
                <a:latin typeface="Calibri" panose="020F0502020204030204" pitchFamily="34" charset="0"/>
                <a:ea typeface="ＭＳ Ｐゴシック" pitchFamily="34" charset="-128"/>
                <a:cs typeface="Calibri" panose="020F0502020204030204" pitchFamily="34" charset="0"/>
              </a:rPr>
              <a:t> </a:t>
            </a:r>
            <a:r>
              <a:rPr lang="de-DE" altLang="de-DE" sz="2400" dirty="0">
                <a:latin typeface="Calibri" panose="020F0502020204030204" pitchFamily="34" charset="0"/>
                <a:ea typeface="ＭＳ Ｐゴシック" pitchFamily="34" charset="-128"/>
                <a:cs typeface="Calibri" panose="020F0502020204030204" pitchFamily="34" charset="0"/>
              </a:rPr>
              <a:t>sechs Jahre alt werden, können auf </a:t>
            </a:r>
            <a:r>
              <a:rPr lang="de-DE" altLang="de-DE" sz="2400" dirty="0">
                <a:solidFill>
                  <a:srgbClr val="FF6600"/>
                </a:solidFill>
                <a:latin typeface="Calibri" panose="020F0502020204030204" pitchFamily="34" charset="0"/>
                <a:ea typeface="ＭＳ Ｐゴシック" pitchFamily="34" charset="-128"/>
                <a:cs typeface="Calibri" panose="020F0502020204030204" pitchFamily="34" charset="0"/>
              </a:rPr>
              <a:t>Antrag</a:t>
            </a:r>
            <a:r>
              <a:rPr lang="de-DE" altLang="de-DE" sz="2400" dirty="0">
                <a:latin typeface="Calibri" panose="020F0502020204030204" pitchFamily="34" charset="0"/>
                <a:ea typeface="ＭＳ Ｐゴシック" pitchFamily="34" charset="-128"/>
                <a:cs typeface="Calibri" panose="020F0502020204030204" pitchFamily="34" charset="0"/>
              </a:rPr>
              <a:t> eingeschult werden. Die </a:t>
            </a:r>
            <a:r>
              <a:rPr lang="de-DE" altLang="de-DE" sz="2400" dirty="0">
                <a:solidFill>
                  <a:srgbClr val="FF6600"/>
                </a:solidFill>
                <a:latin typeface="Calibri" panose="020F0502020204030204" pitchFamily="34" charset="0"/>
                <a:ea typeface="ＭＳ Ｐゴシック" pitchFamily="34" charset="-128"/>
                <a:cs typeface="Calibri" panose="020F0502020204030204" pitchFamily="34" charset="0"/>
              </a:rPr>
              <a:t>Entscheidung</a:t>
            </a:r>
            <a:r>
              <a:rPr lang="de-DE" altLang="de-DE" sz="2400" dirty="0">
                <a:latin typeface="Calibri" panose="020F0502020204030204" pitchFamily="34" charset="0"/>
                <a:ea typeface="ＭＳ Ｐゴシック" pitchFamily="34" charset="-128"/>
                <a:cs typeface="Calibri" panose="020F0502020204030204" pitchFamily="34" charset="0"/>
              </a:rPr>
              <a:t> über die Aufnahme trifft die </a:t>
            </a:r>
            <a:r>
              <a:rPr lang="de-DE" altLang="de-DE" sz="2400" dirty="0">
                <a:solidFill>
                  <a:srgbClr val="FF6600"/>
                </a:solidFill>
                <a:latin typeface="Calibri" panose="020F0502020204030204" pitchFamily="34" charset="0"/>
                <a:ea typeface="ＭＳ Ｐゴシック" pitchFamily="34" charset="-128"/>
                <a:cs typeface="Calibri" panose="020F0502020204030204" pitchFamily="34" charset="0"/>
              </a:rPr>
              <a:t>Schulleitung</a:t>
            </a:r>
            <a:r>
              <a:rPr lang="de-DE" altLang="de-DE" sz="2400" dirty="0">
                <a:latin typeface="Calibri" panose="020F0502020204030204" pitchFamily="34" charset="0"/>
                <a:ea typeface="ＭＳ Ｐゴシック" pitchFamily="34" charset="-128"/>
                <a:cs typeface="Calibri" panose="020F0502020204030204" pitchFamily="34" charset="0"/>
              </a:rPr>
              <a:t> unter Berücksichtigung des schulärztlichen Gutachtens.</a:t>
            </a:r>
          </a:p>
          <a:p>
            <a:pPr>
              <a:buFont typeface="Arial" panose="020B0604020202020204" pitchFamily="34" charset="0"/>
              <a:buChar char="•"/>
              <a:defRPr/>
            </a:pPr>
            <a:r>
              <a:rPr lang="de-DE" sz="2400" dirty="0">
                <a:latin typeface="Calibri" panose="020F0502020204030204" pitchFamily="34" charset="0"/>
                <a:cs typeface="Calibri" panose="020F0502020204030204" pitchFamily="34" charset="0"/>
              </a:rPr>
              <a:t>Vorstellung am </a:t>
            </a:r>
            <a:r>
              <a:rPr lang="de-DE" sz="2400" dirty="0">
                <a:solidFill>
                  <a:srgbClr val="FF6600"/>
                </a:solidFill>
                <a:latin typeface="Calibri" panose="020F0502020204030204" pitchFamily="34" charset="0"/>
                <a:cs typeface="Calibri" panose="020F0502020204030204" pitchFamily="34" charset="0"/>
              </a:rPr>
              <a:t>Anmeldetag</a:t>
            </a:r>
            <a:r>
              <a:rPr lang="de-DE" sz="2400" dirty="0">
                <a:latin typeface="Calibri" panose="020F0502020204030204" pitchFamily="34" charset="0"/>
                <a:cs typeface="Calibri" panose="020F0502020204030204" pitchFamily="34" charset="0"/>
              </a:rPr>
              <a:t> in der Grundschule mit: </a:t>
            </a:r>
          </a:p>
          <a:p>
            <a:pPr marL="712788" indent="-355600">
              <a:buFont typeface="+mj-lt"/>
              <a:buAutoNum type="arabicPeriod"/>
              <a:defRPr/>
            </a:pPr>
            <a:r>
              <a:rPr lang="de-DE" sz="2400" dirty="0">
                <a:solidFill>
                  <a:srgbClr val="FF6600"/>
                </a:solidFill>
                <a:latin typeface="Calibri" panose="020F0502020204030204" pitchFamily="34" charset="0"/>
                <a:cs typeface="Calibri" panose="020F0502020204030204" pitchFamily="34" charset="0"/>
              </a:rPr>
              <a:t>Kind</a:t>
            </a:r>
            <a:endParaRPr lang="de-DE" sz="2400" dirty="0">
              <a:latin typeface="Calibri" panose="020F0502020204030204" pitchFamily="34" charset="0"/>
              <a:cs typeface="Calibri" panose="020F0502020204030204" pitchFamily="34" charset="0"/>
            </a:endParaRPr>
          </a:p>
          <a:p>
            <a:pPr marL="712788" indent="-355600">
              <a:buFont typeface="+mj-lt"/>
              <a:buAutoNum type="arabicPeriod"/>
              <a:defRPr/>
            </a:pPr>
            <a:r>
              <a:rPr lang="de-DE" sz="2400" dirty="0">
                <a:solidFill>
                  <a:srgbClr val="FF6600"/>
                </a:solidFill>
                <a:latin typeface="Calibri" panose="020F0502020204030204" pitchFamily="34" charset="0"/>
                <a:cs typeface="Calibri" panose="020F0502020204030204" pitchFamily="34" charset="0"/>
              </a:rPr>
              <a:t>Anmeldeschein der Stadt Bornheim</a:t>
            </a:r>
          </a:p>
          <a:p>
            <a:pPr marL="712788" indent="-355600">
              <a:buFont typeface="+mj-lt"/>
              <a:buAutoNum type="arabicPeriod"/>
              <a:defRPr/>
            </a:pPr>
            <a:r>
              <a:rPr lang="de-DE" sz="2400" dirty="0">
                <a:solidFill>
                  <a:srgbClr val="FF6600"/>
                </a:solidFill>
                <a:latin typeface="Calibri" panose="020F0502020204030204" pitchFamily="34" charset="0"/>
                <a:cs typeface="Calibri" panose="020F0502020204030204" pitchFamily="34" charset="0"/>
              </a:rPr>
              <a:t>Geburtsurkunde</a:t>
            </a:r>
            <a:r>
              <a:rPr lang="de-DE" altLang="de-DE" sz="2400" dirty="0">
                <a:latin typeface="Calibri" panose="020F0502020204030204" pitchFamily="34" charset="0"/>
                <a:ea typeface="ＭＳ Ｐゴシック" pitchFamily="34" charset="-128"/>
                <a:cs typeface="Calibri" panose="020F0502020204030204" pitchFamily="34" charset="0"/>
              </a:rPr>
              <a:t> </a:t>
            </a:r>
          </a:p>
          <a:p>
            <a:pPr marL="0" indent="0" eaLnBrk="1" hangingPunct="1">
              <a:buNone/>
            </a:pPr>
            <a:endParaRPr lang="de-DE" altLang="de-DE" sz="2400" dirty="0">
              <a:latin typeface="Calibri" panose="020F0502020204030204" pitchFamily="34" charset="0"/>
              <a:ea typeface="ＭＳ Ｐゴシック" pitchFamily="34" charset="-128"/>
              <a:cs typeface="Calibri" panose="020F0502020204030204" pitchFamily="34" charset="0"/>
            </a:endParaRPr>
          </a:p>
          <a:p>
            <a:pPr eaLnBrk="1" hangingPunct="1">
              <a:buFont typeface="Arial" panose="020B0604020202020204" pitchFamily="34" charset="0"/>
              <a:buChar char="•"/>
            </a:pPr>
            <a:endParaRPr lang="de-DE" altLang="de-DE" sz="2400" dirty="0">
              <a:latin typeface="Calibri" panose="020F0502020204030204" pitchFamily="34" charset="0"/>
              <a:ea typeface="ＭＳ Ｐゴシック" pitchFamily="34" charset="-128"/>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2053">
                                            <p:txEl>
                                              <p:pRg st="1" end="1"/>
                                            </p:txEl>
                                          </p:spTgt>
                                        </p:tgtEl>
                                        <p:attrNameLst>
                                          <p:attrName>style.visibility</p:attrName>
                                        </p:attrNameLst>
                                      </p:cBhvr>
                                      <p:to>
                                        <p:strVal val="visible"/>
                                      </p:to>
                                    </p:set>
                                    <p:anim calcmode="lin" valueType="num">
                                      <p:cBhvr additive="base">
                                        <p:cTn id="11" dur="1000" fill="hold"/>
                                        <p:tgtEl>
                                          <p:spTgt spid="2053">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0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053">
                                            <p:txEl>
                                              <p:pRg st="2" end="2"/>
                                            </p:txEl>
                                          </p:spTgt>
                                        </p:tgtEl>
                                        <p:attrNameLst>
                                          <p:attrName>style.visibility</p:attrName>
                                        </p:attrNameLst>
                                      </p:cBhvr>
                                      <p:to>
                                        <p:strVal val="visible"/>
                                      </p:to>
                                    </p:set>
                                    <p:anim calcmode="lin" valueType="num">
                                      <p:cBhvr additive="base">
                                        <p:cTn id="17" dur="1000" fill="hold"/>
                                        <p:tgtEl>
                                          <p:spTgt spid="205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05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053">
                                            <p:txEl>
                                              <p:pRg st="3" end="3"/>
                                            </p:txEl>
                                          </p:spTgt>
                                        </p:tgtEl>
                                        <p:attrNameLst>
                                          <p:attrName>style.visibility</p:attrName>
                                        </p:attrNameLst>
                                      </p:cBhvr>
                                      <p:to>
                                        <p:strVal val="visible"/>
                                      </p:to>
                                    </p:set>
                                    <p:anim calcmode="lin" valueType="num">
                                      <p:cBhvr additive="base">
                                        <p:cTn id="23" dur="1000" fill="hold"/>
                                        <p:tgtEl>
                                          <p:spTgt spid="2053">
                                            <p:txEl>
                                              <p:pRg st="3" end="3"/>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05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053">
                                            <p:txEl>
                                              <p:pRg st="4" end="4"/>
                                            </p:txEl>
                                          </p:spTgt>
                                        </p:tgtEl>
                                        <p:attrNameLst>
                                          <p:attrName>style.visibility</p:attrName>
                                        </p:attrNameLst>
                                      </p:cBhvr>
                                      <p:to>
                                        <p:strVal val="visible"/>
                                      </p:to>
                                    </p:set>
                                    <p:anim calcmode="lin" valueType="num">
                                      <p:cBhvr additive="base">
                                        <p:cTn id="29" dur="1000" fill="hold"/>
                                        <p:tgtEl>
                                          <p:spTgt spid="2053">
                                            <p:txEl>
                                              <p:pRg st="4" end="4"/>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205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053">
                                            <p:txEl>
                                              <p:pRg st="5" end="5"/>
                                            </p:txEl>
                                          </p:spTgt>
                                        </p:tgtEl>
                                        <p:attrNameLst>
                                          <p:attrName>style.visibility</p:attrName>
                                        </p:attrNameLst>
                                      </p:cBhvr>
                                      <p:to>
                                        <p:strVal val="visible"/>
                                      </p:to>
                                    </p:set>
                                    <p:anim calcmode="lin" valueType="num">
                                      <p:cBhvr additive="base">
                                        <p:cTn id="35" dur="1000" fill="hold"/>
                                        <p:tgtEl>
                                          <p:spTgt spid="2053">
                                            <p:txEl>
                                              <p:pRg st="5" end="5"/>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205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pPr eaLnBrk="1" hangingPunct="1"/>
            <a:r>
              <a:rPr lang="de-DE" altLang="de-DE" sz="2800" dirty="0">
                <a:latin typeface="Calibri" pitchFamily="34" charset="0"/>
                <a:ea typeface="ＭＳ Ｐゴシック" pitchFamily="34" charset="-128"/>
              </a:rPr>
              <a:t>Anmeldeverfahren</a:t>
            </a:r>
            <a:endParaRPr lang="de-DE" altLang="de-DE" dirty="0">
              <a:latin typeface="Calibri" pitchFamily="34" charset="0"/>
              <a:ea typeface="ＭＳ Ｐゴシック" pitchFamily="34" charset="-128"/>
            </a:endParaRPr>
          </a:p>
        </p:txBody>
      </p:sp>
      <p:sp>
        <p:nvSpPr>
          <p:cNvPr id="3075" name="Inhaltsplatzhalter 2"/>
          <p:cNvSpPr>
            <a:spLocks noGrp="1"/>
          </p:cNvSpPr>
          <p:nvPr>
            <p:ph idx="1"/>
          </p:nvPr>
        </p:nvSpPr>
        <p:spPr>
          <a:xfrm>
            <a:off x="395288" y="1557338"/>
            <a:ext cx="8569325" cy="4538662"/>
          </a:xfrm>
        </p:spPr>
        <p:txBody>
          <a:bodyPr/>
          <a:lstStyle/>
          <a:p>
            <a:pPr eaLnBrk="1" hangingPunct="1">
              <a:buFont typeface="Arial" panose="020B0604020202020204" pitchFamily="34" charset="0"/>
              <a:buChar char="•"/>
            </a:pPr>
            <a:r>
              <a:rPr lang="de-DE" altLang="de-DE" sz="2400" dirty="0">
                <a:latin typeface="Calibri" pitchFamily="34" charset="0"/>
                <a:ea typeface="ＭＳ Ｐゴシック" pitchFamily="34" charset="-128"/>
              </a:rPr>
              <a:t>Die Erziehungsberechtigten der Schulneulinge werden frühzeitig (im September des Vorjahres) </a:t>
            </a:r>
            <a:r>
              <a:rPr lang="de-DE" altLang="de-DE" sz="2400" dirty="0">
                <a:solidFill>
                  <a:srgbClr val="FF6600"/>
                </a:solidFill>
                <a:latin typeface="Calibri" pitchFamily="34" charset="0"/>
                <a:ea typeface="ＭＳ Ｐゴシック" pitchFamily="34" charset="-128"/>
              </a:rPr>
              <a:t>durch den Schulträger </a:t>
            </a:r>
            <a:r>
              <a:rPr lang="de-DE" altLang="de-DE" sz="2400" dirty="0">
                <a:latin typeface="Calibri" pitchFamily="34" charset="0"/>
                <a:ea typeface="ＭＳ Ｐゴシック" pitchFamily="34" charset="-128"/>
              </a:rPr>
              <a:t>schriftlich über die bevorstehende Einschulung </a:t>
            </a:r>
            <a:r>
              <a:rPr lang="de-DE" altLang="de-DE" sz="2400" dirty="0">
                <a:solidFill>
                  <a:srgbClr val="FF6600"/>
                </a:solidFill>
                <a:latin typeface="Calibri" pitchFamily="34" charset="0"/>
                <a:ea typeface="ＭＳ Ｐゴシック" pitchFamily="34" charset="-128"/>
              </a:rPr>
              <a:t>informiert</a:t>
            </a:r>
            <a:r>
              <a:rPr lang="de-DE" altLang="de-DE" sz="2400" dirty="0">
                <a:latin typeface="Calibri" pitchFamily="34" charset="0"/>
                <a:ea typeface="ＭＳ Ｐゴシック" pitchFamily="34" charset="-128"/>
              </a:rPr>
              <a:t>. </a:t>
            </a:r>
          </a:p>
          <a:p>
            <a:pPr eaLnBrk="1" hangingPunct="1">
              <a:buFont typeface="Arial" panose="020B0604020202020204" pitchFamily="34" charset="0"/>
              <a:buChar char="•"/>
            </a:pPr>
            <a:r>
              <a:rPr lang="de-DE" altLang="de-DE" sz="2400" dirty="0">
                <a:latin typeface="Calibri" pitchFamily="34" charset="0"/>
                <a:ea typeface="ＭＳ Ｐゴシック" pitchFamily="34" charset="-128"/>
              </a:rPr>
              <a:t>Die Anmeldetermine sind in der Regel nach den Herbstferien. </a:t>
            </a:r>
          </a:p>
          <a:p>
            <a:pPr eaLnBrk="1" hangingPunct="1">
              <a:buFont typeface="Arial" panose="020B0604020202020204" pitchFamily="34" charset="0"/>
              <a:buChar char="•"/>
            </a:pPr>
            <a:r>
              <a:rPr lang="de-DE" altLang="de-DE" sz="2400" dirty="0">
                <a:latin typeface="Calibri" pitchFamily="34" charset="0"/>
                <a:ea typeface="ＭＳ Ｐゴシック" pitchFamily="34" charset="-128"/>
              </a:rPr>
              <a:t>Die Anmeldung erfolgt zu diesen Terminen (spätestens zum      15. November) zusammen mit dem Kind.</a:t>
            </a:r>
          </a:p>
          <a:p>
            <a:pPr eaLnBrk="1" hangingPunct="1">
              <a:buFont typeface="Arial" panose="020B0604020202020204" pitchFamily="34" charset="0"/>
              <a:buChar char="•"/>
            </a:pPr>
            <a:r>
              <a:rPr lang="de-DE" altLang="de-DE" sz="2400" dirty="0">
                <a:latin typeface="Calibri" pitchFamily="34" charset="0"/>
                <a:ea typeface="ＭＳ Ｐゴシック" pitchFamily="34" charset="-128"/>
              </a:rPr>
              <a:t>Die Eltern können die Grundschule frei wählen. Über die Aufnahme entscheidet die Schulleitung im Rahmen vorhandener Kapazitäten. </a:t>
            </a:r>
          </a:p>
        </p:txBody>
      </p:sp>
      <p:sp>
        <p:nvSpPr>
          <p:cNvPr id="34820"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549B20F5-AC52-48DA-86D6-902D06ECC44A}" type="datetime1">
              <a:rPr lang="de-DE" altLang="de-DE" sz="1200" smtClean="0"/>
              <a:pPr>
                <a:spcBef>
                  <a:spcPct val="0"/>
                </a:spcBef>
                <a:buFontTx/>
                <a:buNone/>
              </a:pPr>
              <a:t>11.03.2025</a:t>
            </a:fld>
            <a:endParaRPr lang="de-DE" altLang="de-DE" sz="1200"/>
          </a:p>
        </p:txBody>
      </p:sp>
      <p:sp>
        <p:nvSpPr>
          <p:cNvPr id="34821"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D15DD3F4-EF48-4D9C-B4E8-877937334C35}" type="slidenum">
              <a:rPr lang="de-DE" altLang="de-DE" sz="1200" b="1">
                <a:solidFill>
                  <a:schemeClr val="bg1"/>
                </a:solidFill>
              </a:rPr>
              <a:pPr>
                <a:spcBef>
                  <a:spcPct val="0"/>
                </a:spcBef>
                <a:buFontTx/>
                <a:buNone/>
              </a:pPr>
              <a:t>14</a:t>
            </a:fld>
            <a:endParaRPr lang="de-DE" altLang="de-DE" sz="1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anim calcmode="lin" valueType="num">
                                      <p:cBhvr additive="base">
                                        <p:cTn id="11" dur="1000" fill="hold"/>
                                        <p:tgtEl>
                                          <p:spTgt spid="3075">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 calcmode="lin" valueType="num">
                                      <p:cBhvr additive="base">
                                        <p:cTn id="17" dur="1000" fill="hold"/>
                                        <p:tgtEl>
                                          <p:spTgt spid="3075">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0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3075">
                                            <p:txEl>
                                              <p:pRg st="3" end="3"/>
                                            </p:txEl>
                                          </p:spTgt>
                                        </p:tgtEl>
                                        <p:attrNameLst>
                                          <p:attrName>style.visibility</p:attrName>
                                        </p:attrNameLst>
                                      </p:cBhvr>
                                      <p:to>
                                        <p:strVal val="visible"/>
                                      </p:to>
                                    </p:set>
                                    <p:anim calcmode="lin" valueType="num">
                                      <p:cBhvr additive="base">
                                        <p:cTn id="23" dur="1000" fill="hold"/>
                                        <p:tgtEl>
                                          <p:spTgt spid="3075">
                                            <p:txEl>
                                              <p:pRg st="3" end="3"/>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30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pPr eaLnBrk="1" hangingPunct="1"/>
            <a:r>
              <a:rPr lang="de-DE" altLang="de-DE" sz="2800" dirty="0">
                <a:latin typeface="Calibri" pitchFamily="34" charset="0"/>
                <a:ea typeface="ＭＳ Ｐゴシック" pitchFamily="34" charset="-128"/>
              </a:rPr>
              <a:t>Der Weg in die Grundschule</a:t>
            </a:r>
          </a:p>
        </p:txBody>
      </p:sp>
      <p:sp>
        <p:nvSpPr>
          <p:cNvPr id="4099" name="Inhaltsplatzhalter 2"/>
          <p:cNvSpPr>
            <a:spLocks noGrp="1"/>
          </p:cNvSpPr>
          <p:nvPr>
            <p:ph idx="1"/>
          </p:nvPr>
        </p:nvSpPr>
        <p:spPr/>
        <p:txBody>
          <a:bodyPr/>
          <a:lstStyle/>
          <a:p>
            <a:pPr eaLnBrk="1" hangingPunct="1">
              <a:buFont typeface="Arial" panose="020B0604020202020204" pitchFamily="34" charset="0"/>
              <a:buChar char="•"/>
            </a:pPr>
            <a:r>
              <a:rPr lang="de-DE" altLang="de-DE" sz="2400" dirty="0">
                <a:solidFill>
                  <a:srgbClr val="FF6600"/>
                </a:solidFill>
                <a:latin typeface="Calibri" pitchFamily="34" charset="0"/>
                <a:ea typeface="ＭＳ Ｐゴシック" pitchFamily="34" charset="-128"/>
              </a:rPr>
              <a:t>September</a:t>
            </a:r>
            <a:r>
              <a:rPr lang="de-DE" altLang="de-DE" sz="2400" dirty="0">
                <a:latin typeface="Calibri" pitchFamily="34" charset="0"/>
                <a:ea typeface="ＭＳ Ｐゴシック" pitchFamily="34" charset="-128"/>
              </a:rPr>
              <a:t>: Anschreiben der Stadt Bornheim</a:t>
            </a:r>
          </a:p>
          <a:p>
            <a:pPr eaLnBrk="1" hangingPunct="1">
              <a:buFont typeface="Arial" panose="020B0604020202020204" pitchFamily="34" charset="0"/>
              <a:buChar char="•"/>
            </a:pPr>
            <a:r>
              <a:rPr lang="de-DE" altLang="de-DE" sz="2400" dirty="0">
                <a:solidFill>
                  <a:srgbClr val="FF6600"/>
                </a:solidFill>
                <a:latin typeface="Calibri" pitchFamily="34" charset="0"/>
                <a:ea typeface="ＭＳ Ｐゴシック" pitchFamily="34" charset="-128"/>
              </a:rPr>
              <a:t>September/Oktober</a:t>
            </a:r>
            <a:r>
              <a:rPr lang="de-DE" altLang="de-DE" sz="2400" dirty="0">
                <a:latin typeface="Calibri" pitchFamily="34" charset="0"/>
                <a:ea typeface="ＭＳ Ｐゴシック" pitchFamily="34" charset="-128"/>
              </a:rPr>
              <a:t>: Informationsveranstaltung der Grundschulen</a:t>
            </a:r>
          </a:p>
          <a:p>
            <a:pPr eaLnBrk="1" hangingPunct="1">
              <a:buFont typeface="Arial" panose="020B0604020202020204" pitchFamily="34" charset="0"/>
              <a:buChar char="•"/>
            </a:pPr>
            <a:r>
              <a:rPr lang="de-DE" altLang="de-DE" sz="2400" dirty="0">
                <a:solidFill>
                  <a:srgbClr val="FF6600"/>
                </a:solidFill>
                <a:latin typeface="Calibri" pitchFamily="34" charset="0"/>
                <a:ea typeface="ＭＳ Ｐゴシック" pitchFamily="34" charset="-128"/>
              </a:rPr>
              <a:t>Oktober/November: </a:t>
            </a:r>
            <a:r>
              <a:rPr lang="de-DE" altLang="de-DE" sz="2400" dirty="0">
                <a:latin typeface="Calibri" pitchFamily="34" charset="0"/>
                <a:ea typeface="ＭＳ Ｐゴシック" pitchFamily="34" charset="-128"/>
              </a:rPr>
              <a:t>Anmeldezeitraum</a:t>
            </a:r>
          </a:p>
          <a:p>
            <a:pPr eaLnBrk="1" hangingPunct="1">
              <a:buFont typeface="Arial" panose="020B0604020202020204" pitchFamily="34" charset="0"/>
              <a:buChar char="•"/>
            </a:pPr>
            <a:r>
              <a:rPr lang="de-DE" altLang="de-DE" sz="2400" dirty="0">
                <a:solidFill>
                  <a:srgbClr val="FF6600"/>
                </a:solidFill>
                <a:latin typeface="Calibri" pitchFamily="34" charset="0"/>
                <a:ea typeface="ＭＳ Ｐゴシック" pitchFamily="34" charset="-128"/>
              </a:rPr>
              <a:t>Herbst</a:t>
            </a:r>
            <a:r>
              <a:rPr lang="de-DE" altLang="de-DE" sz="2400" b="1" dirty="0">
                <a:solidFill>
                  <a:srgbClr val="FF6600"/>
                </a:solidFill>
                <a:latin typeface="Calibri" pitchFamily="34" charset="0"/>
                <a:ea typeface="ＭＳ Ｐゴシック" pitchFamily="34" charset="-128"/>
              </a:rPr>
              <a:t> </a:t>
            </a:r>
            <a:r>
              <a:rPr lang="de-DE" altLang="de-DE" sz="2400" dirty="0">
                <a:solidFill>
                  <a:srgbClr val="FF6600"/>
                </a:solidFill>
                <a:latin typeface="Calibri" pitchFamily="34" charset="0"/>
                <a:ea typeface="ＭＳ Ｐゴシック" pitchFamily="34" charset="-128"/>
              </a:rPr>
              <a:t>bis</a:t>
            </a:r>
            <a:r>
              <a:rPr lang="de-DE" altLang="de-DE" sz="2400" b="1" dirty="0">
                <a:solidFill>
                  <a:srgbClr val="FF6600"/>
                </a:solidFill>
                <a:latin typeface="Calibri" pitchFamily="34" charset="0"/>
                <a:ea typeface="ＭＳ Ｐゴシック" pitchFamily="34" charset="-128"/>
              </a:rPr>
              <a:t> </a:t>
            </a:r>
            <a:r>
              <a:rPr lang="de-DE" altLang="de-DE" sz="2400" dirty="0">
                <a:solidFill>
                  <a:srgbClr val="FF6600"/>
                </a:solidFill>
                <a:latin typeface="Calibri" pitchFamily="34" charset="0"/>
                <a:ea typeface="ＭＳ Ｐゴシック" pitchFamily="34" charset="-128"/>
              </a:rPr>
              <a:t>Sommer</a:t>
            </a:r>
            <a:r>
              <a:rPr lang="de-DE" altLang="de-DE" sz="2400" b="1" dirty="0">
                <a:solidFill>
                  <a:srgbClr val="FF6600"/>
                </a:solidFill>
                <a:latin typeface="Calibri" pitchFamily="34" charset="0"/>
                <a:ea typeface="ＭＳ Ｐゴシック" pitchFamily="34" charset="-128"/>
              </a:rPr>
              <a:t>:</a:t>
            </a:r>
            <a:r>
              <a:rPr lang="de-DE" altLang="de-DE" sz="2400" dirty="0">
                <a:latin typeface="Calibri" pitchFamily="34" charset="0"/>
                <a:ea typeface="ＭＳ Ｐゴシック" pitchFamily="34" charset="-128"/>
              </a:rPr>
              <a:t> Schulärztliche Untersuchung</a:t>
            </a:r>
          </a:p>
          <a:p>
            <a:pPr eaLnBrk="1" hangingPunct="1">
              <a:buFont typeface="Arial" panose="020B0604020202020204" pitchFamily="34" charset="0"/>
              <a:buChar char="•"/>
            </a:pPr>
            <a:r>
              <a:rPr lang="de-DE" altLang="de-DE" sz="2400" dirty="0">
                <a:solidFill>
                  <a:srgbClr val="FF6600"/>
                </a:solidFill>
                <a:latin typeface="Calibri" pitchFamily="34" charset="0"/>
                <a:ea typeface="ＭＳ Ｐゴシック" pitchFamily="34" charset="-128"/>
              </a:rPr>
              <a:t>Frühjahr</a:t>
            </a:r>
            <a:r>
              <a:rPr lang="de-DE" altLang="de-DE" sz="2400" dirty="0">
                <a:latin typeface="Calibri" pitchFamily="34" charset="0"/>
                <a:ea typeface="ＭＳ Ｐゴシック" pitchFamily="34" charset="-128"/>
              </a:rPr>
              <a:t>: Bescheid über die Aufnahme </a:t>
            </a:r>
          </a:p>
          <a:p>
            <a:pPr eaLnBrk="1" hangingPunct="1">
              <a:buFont typeface="Arial" panose="020B0604020202020204" pitchFamily="34" charset="0"/>
              <a:buChar char="•"/>
            </a:pPr>
            <a:r>
              <a:rPr lang="de-DE" altLang="de-DE" sz="2400" dirty="0">
                <a:solidFill>
                  <a:srgbClr val="FF6600"/>
                </a:solidFill>
                <a:latin typeface="Calibri" pitchFamily="34" charset="0"/>
                <a:ea typeface="ＭＳ Ｐゴシック" pitchFamily="34" charset="-128"/>
              </a:rPr>
              <a:t>Kennlernaktionen</a:t>
            </a:r>
            <a:r>
              <a:rPr lang="de-DE" altLang="de-DE" sz="2400" dirty="0">
                <a:latin typeface="Calibri" pitchFamily="34" charset="0"/>
                <a:ea typeface="ＭＳ Ｐゴシック" pitchFamily="34" charset="-128"/>
              </a:rPr>
              <a:t>: z.B. Besuch der künftigen Schulneulinge in Grundschulen, Schulrallye, Schnuppervormittag, Tag der offenen Tür</a:t>
            </a:r>
          </a:p>
          <a:p>
            <a:pPr eaLnBrk="1" hangingPunct="1">
              <a:buFont typeface="Arial" panose="020B0604020202020204" pitchFamily="34" charset="0"/>
              <a:buChar char="•"/>
            </a:pPr>
            <a:r>
              <a:rPr lang="de-DE" altLang="de-DE" sz="2400" dirty="0">
                <a:solidFill>
                  <a:srgbClr val="FF6600"/>
                </a:solidFill>
                <a:latin typeface="Calibri" pitchFamily="34" charset="0"/>
                <a:ea typeface="ＭＳ Ｐゴシック" pitchFamily="34" charset="-128"/>
              </a:rPr>
              <a:t>August</a:t>
            </a:r>
            <a:r>
              <a:rPr lang="de-DE" altLang="de-DE" sz="2400" dirty="0">
                <a:latin typeface="Calibri" pitchFamily="34" charset="0"/>
                <a:ea typeface="ＭＳ Ｐゴシック" pitchFamily="34" charset="-128"/>
              </a:rPr>
              <a:t>: Beginn der Schulpflicht/Einschulung</a:t>
            </a:r>
          </a:p>
          <a:p>
            <a:pPr eaLnBrk="1" hangingPunct="1"/>
            <a:endParaRPr lang="de-DE" altLang="de-DE" sz="2400" dirty="0">
              <a:latin typeface="Calibri" pitchFamily="34" charset="0"/>
              <a:ea typeface="ＭＳ Ｐゴシック" pitchFamily="34" charset="-128"/>
            </a:endParaRPr>
          </a:p>
          <a:p>
            <a:pPr eaLnBrk="1" hangingPunct="1"/>
            <a:endParaRPr lang="de-DE" altLang="de-DE" sz="2400" dirty="0">
              <a:latin typeface="Calibri" pitchFamily="34" charset="0"/>
              <a:ea typeface="ＭＳ Ｐゴシック" pitchFamily="34" charset="-128"/>
            </a:endParaRPr>
          </a:p>
          <a:p>
            <a:pPr eaLnBrk="1" hangingPunct="1"/>
            <a:endParaRPr lang="de-DE" altLang="de-DE" sz="2400" dirty="0">
              <a:latin typeface="Calibri" pitchFamily="34" charset="0"/>
              <a:ea typeface="ＭＳ Ｐゴシック" pitchFamily="34" charset="-128"/>
            </a:endParaRPr>
          </a:p>
          <a:p>
            <a:pPr eaLnBrk="1" hangingPunct="1"/>
            <a:endParaRPr lang="de-DE" altLang="de-DE" sz="2400" dirty="0">
              <a:latin typeface="Calibri" pitchFamily="34" charset="0"/>
              <a:ea typeface="ＭＳ Ｐゴシック" pitchFamily="34" charset="-128"/>
            </a:endParaRPr>
          </a:p>
        </p:txBody>
      </p:sp>
      <p:sp>
        <p:nvSpPr>
          <p:cNvPr id="35844"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E6DC18DC-651A-415E-A358-65B07A65F35C}" type="datetime1">
              <a:rPr lang="de-DE" altLang="de-DE" sz="1200" smtClean="0"/>
              <a:pPr>
                <a:spcBef>
                  <a:spcPct val="0"/>
                </a:spcBef>
                <a:buFontTx/>
                <a:buNone/>
              </a:pPr>
              <a:t>11.03.2025</a:t>
            </a:fld>
            <a:endParaRPr lang="de-DE" altLang="de-DE" sz="1200"/>
          </a:p>
        </p:txBody>
      </p:sp>
      <p:sp>
        <p:nvSpPr>
          <p:cNvPr id="35845"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6AD9AACE-112F-4B78-9EF4-DA095A120D0F}" type="slidenum">
              <a:rPr lang="de-DE" altLang="de-DE" sz="1200" b="1">
                <a:solidFill>
                  <a:schemeClr val="bg1"/>
                </a:solidFill>
              </a:rPr>
              <a:pPr>
                <a:spcBef>
                  <a:spcPct val="0"/>
                </a:spcBef>
                <a:buFontTx/>
                <a:buNone/>
              </a:pPr>
              <a:t>15</a:t>
            </a:fld>
            <a:endParaRPr lang="de-DE" altLang="de-DE" sz="1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anim calcmode="lin" valueType="num">
                                      <p:cBhvr additive="base">
                                        <p:cTn id="11" dur="1000" fill="hold"/>
                                        <p:tgtEl>
                                          <p:spTgt spid="4099">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 calcmode="lin" valueType="num">
                                      <p:cBhvr additive="base">
                                        <p:cTn id="17" dur="1000" fill="hold"/>
                                        <p:tgtEl>
                                          <p:spTgt spid="4099">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4099">
                                            <p:txEl>
                                              <p:pRg st="3" end="3"/>
                                            </p:txEl>
                                          </p:spTgt>
                                        </p:tgtEl>
                                        <p:attrNameLst>
                                          <p:attrName>style.visibility</p:attrName>
                                        </p:attrNameLst>
                                      </p:cBhvr>
                                      <p:to>
                                        <p:strVal val="visible"/>
                                      </p:to>
                                    </p:set>
                                    <p:anim calcmode="lin" valueType="num">
                                      <p:cBhvr additive="base">
                                        <p:cTn id="23" dur="1000" fill="hold"/>
                                        <p:tgtEl>
                                          <p:spTgt spid="4099">
                                            <p:txEl>
                                              <p:pRg st="3" end="3"/>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4099">
                                            <p:txEl>
                                              <p:pRg st="4" end="4"/>
                                            </p:txEl>
                                          </p:spTgt>
                                        </p:tgtEl>
                                        <p:attrNameLst>
                                          <p:attrName>style.visibility</p:attrName>
                                        </p:attrNameLst>
                                      </p:cBhvr>
                                      <p:to>
                                        <p:strVal val="visible"/>
                                      </p:to>
                                    </p:set>
                                    <p:anim calcmode="lin" valueType="num">
                                      <p:cBhvr additive="base">
                                        <p:cTn id="29" dur="1000" fill="hold"/>
                                        <p:tgtEl>
                                          <p:spTgt spid="4099">
                                            <p:txEl>
                                              <p:pRg st="4" end="4"/>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40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4099">
                                            <p:txEl>
                                              <p:pRg st="5" end="5"/>
                                            </p:txEl>
                                          </p:spTgt>
                                        </p:tgtEl>
                                        <p:attrNameLst>
                                          <p:attrName>style.visibility</p:attrName>
                                        </p:attrNameLst>
                                      </p:cBhvr>
                                      <p:to>
                                        <p:strVal val="visible"/>
                                      </p:to>
                                    </p:set>
                                    <p:anim calcmode="lin" valueType="num">
                                      <p:cBhvr additive="base">
                                        <p:cTn id="35" dur="1000" fill="hold"/>
                                        <p:tgtEl>
                                          <p:spTgt spid="4099">
                                            <p:txEl>
                                              <p:pRg st="5" end="5"/>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40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nodeType="clickEffect">
                                  <p:stCondLst>
                                    <p:cond delay="0"/>
                                  </p:stCondLst>
                                  <p:childTnLst>
                                    <p:set>
                                      <p:cBhvr>
                                        <p:cTn id="40" dur="1" fill="hold">
                                          <p:stCondLst>
                                            <p:cond delay="0"/>
                                          </p:stCondLst>
                                        </p:cTn>
                                        <p:tgtEl>
                                          <p:spTgt spid="4099">
                                            <p:txEl>
                                              <p:pRg st="6" end="6"/>
                                            </p:txEl>
                                          </p:spTgt>
                                        </p:tgtEl>
                                        <p:attrNameLst>
                                          <p:attrName>style.visibility</p:attrName>
                                        </p:attrNameLst>
                                      </p:cBhvr>
                                      <p:to>
                                        <p:strVal val="visible"/>
                                      </p:to>
                                    </p:set>
                                    <p:anim calcmode="lin" valueType="num">
                                      <p:cBhvr additive="base">
                                        <p:cTn id="41" dur="1000" fill="hold"/>
                                        <p:tgtEl>
                                          <p:spTgt spid="4099">
                                            <p:txEl>
                                              <p:pRg st="6" end="6"/>
                                            </p:txEl>
                                          </p:spTgt>
                                        </p:tgtEl>
                                        <p:attrNameLst>
                                          <p:attrName>ppt_x</p:attrName>
                                        </p:attrNameLst>
                                      </p:cBhvr>
                                      <p:tavLst>
                                        <p:tav tm="0">
                                          <p:val>
                                            <p:strVal val="1+#ppt_w/2"/>
                                          </p:val>
                                        </p:tav>
                                        <p:tav tm="100000">
                                          <p:val>
                                            <p:strVal val="#ppt_x"/>
                                          </p:val>
                                        </p:tav>
                                      </p:tavLst>
                                    </p:anim>
                                    <p:anim calcmode="lin" valueType="num">
                                      <p:cBhvr additive="base">
                                        <p:cTn id="42" dur="1000" fill="hold"/>
                                        <p:tgtEl>
                                          <p:spTgt spid="409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pPr eaLnBrk="1" hangingPunct="1"/>
            <a:r>
              <a:rPr lang="de-DE" altLang="de-DE" sz="2800" dirty="0">
                <a:latin typeface="Calibri" pitchFamily="34" charset="0"/>
                <a:ea typeface="ＭＳ Ｐゴシック" pitchFamily="34" charset="-128"/>
              </a:rPr>
              <a:t>Zurückstellung</a:t>
            </a:r>
            <a:endParaRPr lang="de-DE" altLang="de-DE" dirty="0">
              <a:latin typeface="Calibri" pitchFamily="34" charset="0"/>
              <a:ea typeface="ＭＳ Ｐゴシック" pitchFamily="34" charset="-128"/>
            </a:endParaRPr>
          </a:p>
        </p:txBody>
      </p:sp>
      <p:sp>
        <p:nvSpPr>
          <p:cNvPr id="5123" name="Inhaltsplatzhalter 2"/>
          <p:cNvSpPr>
            <a:spLocks noGrp="1"/>
          </p:cNvSpPr>
          <p:nvPr>
            <p:ph idx="1"/>
          </p:nvPr>
        </p:nvSpPr>
        <p:spPr>
          <a:xfrm>
            <a:off x="611188" y="1989138"/>
            <a:ext cx="8134350" cy="3168650"/>
          </a:xfrm>
        </p:spPr>
        <p:txBody>
          <a:bodyPr/>
          <a:lstStyle/>
          <a:p>
            <a:pPr eaLnBrk="1" hangingPunct="1">
              <a:buFont typeface="Arial" panose="020B0604020202020204" pitchFamily="34" charset="0"/>
              <a:buChar char="•"/>
            </a:pPr>
            <a:r>
              <a:rPr lang="de-DE" altLang="de-DE" sz="2400" dirty="0">
                <a:latin typeface="Calibri" pitchFamily="34" charset="0"/>
                <a:ea typeface="ＭＳ Ｐゴシック" pitchFamily="34" charset="-128"/>
              </a:rPr>
              <a:t>Schulpflichtige Kinder können </a:t>
            </a:r>
            <a:r>
              <a:rPr lang="de-DE" altLang="de-DE" sz="2400" dirty="0">
                <a:solidFill>
                  <a:srgbClr val="FF6600"/>
                </a:solidFill>
                <a:latin typeface="Calibri" pitchFamily="34" charset="0"/>
                <a:ea typeface="ＭＳ Ｐゴシック" pitchFamily="34" charset="-128"/>
              </a:rPr>
              <a:t>aus erheblichen</a:t>
            </a:r>
            <a:r>
              <a:rPr lang="de-DE" altLang="de-DE" sz="2400" b="1" dirty="0">
                <a:solidFill>
                  <a:srgbClr val="FF6600"/>
                </a:solidFill>
                <a:latin typeface="Calibri" pitchFamily="34" charset="0"/>
                <a:ea typeface="ＭＳ Ｐゴシック" pitchFamily="34" charset="-128"/>
              </a:rPr>
              <a:t> </a:t>
            </a:r>
            <a:r>
              <a:rPr lang="de-DE" altLang="de-DE" sz="2400" dirty="0">
                <a:solidFill>
                  <a:srgbClr val="FF6600"/>
                </a:solidFill>
                <a:latin typeface="Calibri" pitchFamily="34" charset="0"/>
                <a:ea typeface="ＭＳ Ｐゴシック" pitchFamily="34" charset="-128"/>
              </a:rPr>
              <a:t>gesundheitlichen</a:t>
            </a:r>
            <a:r>
              <a:rPr lang="de-DE" altLang="de-DE" sz="2400" b="1" dirty="0">
                <a:solidFill>
                  <a:srgbClr val="FF6600"/>
                </a:solidFill>
                <a:latin typeface="Calibri" pitchFamily="34" charset="0"/>
                <a:ea typeface="ＭＳ Ｐゴシック" pitchFamily="34" charset="-128"/>
              </a:rPr>
              <a:t> </a:t>
            </a:r>
            <a:r>
              <a:rPr lang="de-DE" altLang="de-DE" sz="2400" dirty="0">
                <a:solidFill>
                  <a:srgbClr val="FF6600"/>
                </a:solidFill>
                <a:latin typeface="Calibri" pitchFamily="34" charset="0"/>
                <a:ea typeface="ＭＳ Ｐゴシック" pitchFamily="34" charset="-128"/>
              </a:rPr>
              <a:t>Gründen</a:t>
            </a:r>
            <a:r>
              <a:rPr lang="de-DE" altLang="de-DE" sz="2400" dirty="0">
                <a:latin typeface="Calibri" pitchFamily="34" charset="0"/>
                <a:ea typeface="ＭＳ Ｐゴシック" pitchFamily="34" charset="-128"/>
              </a:rPr>
              <a:t> für ein Jahr zurückgestellt werden. </a:t>
            </a:r>
          </a:p>
          <a:p>
            <a:pPr eaLnBrk="1" hangingPunct="1">
              <a:buFont typeface="Arial" panose="020B0604020202020204" pitchFamily="34" charset="0"/>
              <a:buChar char="•"/>
            </a:pPr>
            <a:r>
              <a:rPr lang="de-DE" altLang="de-DE" sz="2400" dirty="0">
                <a:latin typeface="Calibri" pitchFamily="34" charset="0"/>
                <a:ea typeface="ＭＳ Ｐゴシック" pitchFamily="34" charset="-128"/>
              </a:rPr>
              <a:t>Die Entscheidung trifft die Schulleitung auf der Grundlage des </a:t>
            </a:r>
            <a:r>
              <a:rPr lang="de-DE" altLang="de-DE" sz="2400" dirty="0">
                <a:solidFill>
                  <a:srgbClr val="FF6600"/>
                </a:solidFill>
                <a:latin typeface="Calibri" pitchFamily="34" charset="0"/>
                <a:ea typeface="ＭＳ Ｐゴシック" pitchFamily="34" charset="-128"/>
              </a:rPr>
              <a:t>schulärztlichen</a:t>
            </a:r>
            <a:r>
              <a:rPr lang="de-DE" altLang="de-DE" sz="2400" b="1" dirty="0">
                <a:solidFill>
                  <a:srgbClr val="FF6600"/>
                </a:solidFill>
                <a:latin typeface="Calibri" pitchFamily="34" charset="0"/>
                <a:ea typeface="ＭＳ Ｐゴシック" pitchFamily="34" charset="-128"/>
              </a:rPr>
              <a:t> </a:t>
            </a:r>
            <a:r>
              <a:rPr lang="de-DE" altLang="de-DE" sz="2400" dirty="0">
                <a:solidFill>
                  <a:srgbClr val="FF6600"/>
                </a:solidFill>
                <a:latin typeface="Calibri" pitchFamily="34" charset="0"/>
                <a:ea typeface="ＭＳ Ｐゴシック" pitchFamily="34" charset="-128"/>
              </a:rPr>
              <a:t>Gutachtens</a:t>
            </a:r>
            <a:r>
              <a:rPr lang="de-DE" altLang="de-DE" sz="2400" dirty="0">
                <a:latin typeface="Calibri" pitchFamily="34" charset="0"/>
                <a:ea typeface="ＭＳ Ｐゴシック" pitchFamily="34" charset="-128"/>
              </a:rPr>
              <a:t>. </a:t>
            </a:r>
          </a:p>
          <a:p>
            <a:pPr eaLnBrk="1" hangingPunct="1">
              <a:buFont typeface="Arial" panose="020B0604020202020204" pitchFamily="34" charset="0"/>
              <a:buChar char="•"/>
            </a:pPr>
            <a:r>
              <a:rPr lang="de-DE" altLang="de-DE" sz="2400" dirty="0">
                <a:latin typeface="Calibri" pitchFamily="34" charset="0"/>
                <a:ea typeface="ＭＳ Ｐゴシック" pitchFamily="34" charset="-128"/>
              </a:rPr>
              <a:t>Die Eltern sind anzuhören. </a:t>
            </a:r>
          </a:p>
          <a:p>
            <a:pPr eaLnBrk="1" hangingPunct="1">
              <a:buFont typeface="Arial" panose="020B0604020202020204" pitchFamily="34" charset="0"/>
              <a:buChar char="•"/>
            </a:pPr>
            <a:r>
              <a:rPr lang="de-DE" altLang="de-DE" sz="2400" dirty="0">
                <a:latin typeface="Calibri" pitchFamily="34" charset="0"/>
                <a:ea typeface="ＭＳ Ｐゴシック" pitchFamily="34" charset="-128"/>
              </a:rPr>
              <a:t>Die Prüfung kann auch auf </a:t>
            </a:r>
            <a:r>
              <a:rPr lang="de-DE" altLang="de-DE" sz="2400" dirty="0">
                <a:solidFill>
                  <a:srgbClr val="FF6600"/>
                </a:solidFill>
                <a:latin typeface="Calibri" pitchFamily="34" charset="0"/>
                <a:ea typeface="ＭＳ Ｐゴシック" pitchFamily="34" charset="-128"/>
              </a:rPr>
              <a:t>Antrag</a:t>
            </a:r>
            <a:r>
              <a:rPr lang="de-DE" altLang="de-DE" sz="2400" dirty="0">
                <a:latin typeface="Calibri" pitchFamily="34" charset="0"/>
                <a:ea typeface="ＭＳ Ｐゴシック" pitchFamily="34" charset="-128"/>
              </a:rPr>
              <a:t> der Eltern erfolgen. </a:t>
            </a:r>
          </a:p>
        </p:txBody>
      </p:sp>
      <p:sp>
        <p:nvSpPr>
          <p:cNvPr id="36868"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E8435549-0D12-4011-AC57-F733C2BF336D}" type="datetime1">
              <a:rPr lang="de-DE" altLang="de-DE" sz="1200" smtClean="0"/>
              <a:pPr>
                <a:spcBef>
                  <a:spcPct val="0"/>
                </a:spcBef>
                <a:buFontTx/>
                <a:buNone/>
              </a:pPr>
              <a:t>11.03.2025</a:t>
            </a:fld>
            <a:endParaRPr lang="de-DE" altLang="de-DE" sz="1200"/>
          </a:p>
        </p:txBody>
      </p:sp>
      <p:sp>
        <p:nvSpPr>
          <p:cNvPr id="36869"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59C2EA07-E985-4F75-BACE-28EF6EF42EE4}" type="slidenum">
              <a:rPr lang="de-DE" altLang="de-DE" sz="1200" b="1">
                <a:solidFill>
                  <a:schemeClr val="bg1"/>
                </a:solidFill>
              </a:rPr>
              <a:pPr>
                <a:spcBef>
                  <a:spcPct val="0"/>
                </a:spcBef>
                <a:buFontTx/>
                <a:buNone/>
              </a:pPr>
              <a:t>16</a:t>
            </a:fld>
            <a:endParaRPr lang="de-DE" altLang="de-DE" sz="1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anim calcmode="lin" valueType="num">
                                      <p:cBhvr additive="base">
                                        <p:cTn id="11" dur="1000" fill="hold"/>
                                        <p:tgtEl>
                                          <p:spTgt spid="5123">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 calcmode="lin" valueType="num">
                                      <p:cBhvr additive="base">
                                        <p:cTn id="17" dur="1000" fill="hold"/>
                                        <p:tgtEl>
                                          <p:spTgt spid="512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5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5123">
                                            <p:txEl>
                                              <p:pRg st="3" end="3"/>
                                            </p:txEl>
                                          </p:spTgt>
                                        </p:tgtEl>
                                        <p:attrNameLst>
                                          <p:attrName>style.visibility</p:attrName>
                                        </p:attrNameLst>
                                      </p:cBhvr>
                                      <p:to>
                                        <p:strVal val="visible"/>
                                      </p:to>
                                    </p:set>
                                    <p:anim calcmode="lin" valueType="num">
                                      <p:cBhvr additive="base">
                                        <p:cTn id="23" dur="1000" fill="hold"/>
                                        <p:tgtEl>
                                          <p:spTgt spid="5123">
                                            <p:txEl>
                                              <p:pRg st="3" end="3"/>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51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noChangeArrowheads="1"/>
          </p:cNvSpPr>
          <p:nvPr>
            <p:ph type="title"/>
          </p:nvPr>
        </p:nvSpPr>
        <p:spPr>
          <a:xfrm>
            <a:off x="611188" y="319088"/>
            <a:ext cx="7201172" cy="720725"/>
          </a:xfrm>
        </p:spPr>
        <p:txBody>
          <a:bodyPr/>
          <a:lstStyle/>
          <a:p>
            <a:r>
              <a:rPr lang="de-DE" altLang="de-DE" sz="2800" dirty="0">
                <a:ea typeface="ＭＳ Ｐゴシック" pitchFamily="34" charset="-128"/>
              </a:rPr>
              <a:t>Mein Kind ist anders </a:t>
            </a:r>
            <a:br>
              <a:rPr lang="de-DE" altLang="de-DE" sz="3200" dirty="0">
                <a:ea typeface="ＭＳ Ｐゴシック" pitchFamily="34" charset="-128"/>
              </a:rPr>
            </a:br>
            <a:r>
              <a:rPr lang="de-DE" altLang="de-DE" sz="2800" dirty="0">
                <a:ea typeface="ＭＳ Ｐゴシック" pitchFamily="34" charset="-128"/>
              </a:rPr>
              <a:t>	</a:t>
            </a:r>
            <a:r>
              <a:rPr lang="de-DE" altLang="de-DE" sz="2400" dirty="0">
                <a:ea typeface="ＭＳ Ｐゴシック" pitchFamily="34" charset="-128"/>
              </a:rPr>
              <a:t>Probleme in der Sprachentwicklung</a:t>
            </a:r>
          </a:p>
        </p:txBody>
      </p:sp>
      <p:sp>
        <p:nvSpPr>
          <p:cNvPr id="3" name="Inhaltsplatzhalter 2"/>
          <p:cNvSpPr>
            <a:spLocks noGrp="1"/>
          </p:cNvSpPr>
          <p:nvPr>
            <p:ph idx="1"/>
          </p:nvPr>
        </p:nvSpPr>
        <p:spPr>
          <a:xfrm>
            <a:off x="611188" y="1557338"/>
            <a:ext cx="7993062" cy="4538662"/>
          </a:xfrm>
        </p:spPr>
        <p:txBody>
          <a:bodyPr/>
          <a:lstStyle/>
          <a:p>
            <a:pPr marL="0" indent="0" eaLnBrk="1" hangingPunct="1">
              <a:buNone/>
            </a:pPr>
            <a:r>
              <a:rPr lang="de-DE" altLang="de-DE" sz="2400" b="1" dirty="0">
                <a:latin typeface="Calibri" pitchFamily="34" charset="0"/>
                <a:ea typeface="ＭＳ Ｐゴシック" pitchFamily="34" charset="-128"/>
                <a:cs typeface="Calibri" pitchFamily="34" charset="0"/>
              </a:rPr>
              <a:t>Mein Kind:</a:t>
            </a:r>
          </a:p>
          <a:p>
            <a:pPr marL="0" indent="0" eaLnBrk="1" hangingPunct="1">
              <a:buNone/>
            </a:pPr>
            <a:r>
              <a:rPr lang="de-DE" altLang="de-DE" sz="2400" dirty="0">
                <a:latin typeface="Calibri" pitchFamily="34" charset="0"/>
                <a:ea typeface="ＭＳ Ｐゴシック" pitchFamily="34" charset="-128"/>
                <a:cs typeface="Calibri" pitchFamily="34" charset="0"/>
              </a:rPr>
              <a:t>      -  hat erst sehr spät angefangen zu reden</a:t>
            </a:r>
          </a:p>
          <a:p>
            <a:pPr marL="0" indent="0" eaLnBrk="1" hangingPunct="1">
              <a:buNone/>
            </a:pPr>
            <a:r>
              <a:rPr lang="de-DE" altLang="de-DE" sz="2400" dirty="0">
                <a:latin typeface="Calibri" pitchFamily="34" charset="0"/>
                <a:ea typeface="ＭＳ Ｐゴシック" pitchFamily="34" charset="-128"/>
                <a:cs typeface="Calibri" pitchFamily="34" charset="0"/>
              </a:rPr>
              <a:t>      -  zeigt </a:t>
            </a:r>
            <a:r>
              <a:rPr lang="de-DE" altLang="de-DE" sz="2400" dirty="0">
                <a:solidFill>
                  <a:srgbClr val="FF6600"/>
                </a:solidFill>
                <a:latin typeface="Calibri" pitchFamily="34" charset="0"/>
                <a:ea typeface="ＭＳ Ｐゴシック" pitchFamily="34" charset="-128"/>
                <a:cs typeface="Calibri" pitchFamily="34" charset="0"/>
              </a:rPr>
              <a:t>Aussprachefehler</a:t>
            </a:r>
          </a:p>
          <a:p>
            <a:pPr marL="0" indent="0" eaLnBrk="1" hangingPunct="1">
              <a:buNone/>
            </a:pPr>
            <a:r>
              <a:rPr lang="de-DE" altLang="de-DE" sz="2400" dirty="0">
                <a:latin typeface="Calibri" pitchFamily="34" charset="0"/>
                <a:ea typeface="ＭＳ Ｐゴシック" pitchFamily="34" charset="-128"/>
                <a:cs typeface="Calibri" pitchFamily="34" charset="0"/>
              </a:rPr>
              <a:t>      -  hat ein </a:t>
            </a:r>
            <a:r>
              <a:rPr lang="de-DE" altLang="de-DE" sz="2400" dirty="0">
                <a:solidFill>
                  <a:srgbClr val="FF6600"/>
                </a:solidFill>
                <a:latin typeface="Calibri" pitchFamily="34" charset="0"/>
                <a:ea typeface="ＭＳ Ｐゴシック" pitchFamily="34" charset="-128"/>
                <a:cs typeface="Calibri" pitchFamily="34" charset="0"/>
              </a:rPr>
              <a:t>vermindertes Sprachverständnis</a:t>
            </a:r>
          </a:p>
          <a:p>
            <a:pPr marL="0" indent="0" eaLnBrk="1" hangingPunct="1">
              <a:buNone/>
            </a:pPr>
            <a:r>
              <a:rPr lang="de-DE" altLang="de-DE" sz="2400" dirty="0">
                <a:latin typeface="Calibri" pitchFamily="34" charset="0"/>
                <a:ea typeface="ＭＳ Ｐゴシック" pitchFamily="34" charset="-128"/>
                <a:cs typeface="Calibri" pitchFamily="34" charset="0"/>
              </a:rPr>
              <a:t>      -  spricht mit einem </a:t>
            </a:r>
            <a:r>
              <a:rPr lang="de-DE" altLang="de-DE" sz="2400" dirty="0">
                <a:solidFill>
                  <a:srgbClr val="FF6600"/>
                </a:solidFill>
                <a:latin typeface="Calibri" pitchFamily="34" charset="0"/>
                <a:ea typeface="ＭＳ Ｐゴシック" pitchFamily="34" charset="-128"/>
                <a:cs typeface="Calibri" pitchFamily="34" charset="0"/>
              </a:rPr>
              <a:t>eingeschränkten</a:t>
            </a:r>
            <a:r>
              <a:rPr lang="de-DE" altLang="de-DE" sz="2400" b="1" dirty="0">
                <a:solidFill>
                  <a:srgbClr val="FF6600"/>
                </a:solidFill>
                <a:latin typeface="Calibri" pitchFamily="34" charset="0"/>
                <a:ea typeface="ＭＳ Ｐゴシック" pitchFamily="34" charset="-128"/>
                <a:cs typeface="Calibri" pitchFamily="34" charset="0"/>
              </a:rPr>
              <a:t> </a:t>
            </a:r>
            <a:r>
              <a:rPr lang="de-DE" altLang="de-DE" sz="2400" dirty="0">
                <a:solidFill>
                  <a:srgbClr val="FF6600"/>
                </a:solidFill>
                <a:latin typeface="Calibri" pitchFamily="34" charset="0"/>
                <a:ea typeface="ＭＳ Ｐゴシック" pitchFamily="34" charset="-128"/>
                <a:cs typeface="Calibri" pitchFamily="34" charset="0"/>
              </a:rPr>
              <a:t>Wortschatz</a:t>
            </a:r>
          </a:p>
          <a:p>
            <a:pPr marL="0" indent="0" eaLnBrk="1" hangingPunct="1">
              <a:buNone/>
            </a:pPr>
            <a:r>
              <a:rPr lang="de-DE" altLang="de-DE" sz="2400" dirty="0">
                <a:latin typeface="Calibri" pitchFamily="34" charset="0"/>
                <a:ea typeface="ＭＳ Ｐゴシック" pitchFamily="34" charset="-128"/>
                <a:cs typeface="Calibri" pitchFamily="34" charset="0"/>
              </a:rPr>
              <a:t>      -  spricht </a:t>
            </a:r>
            <a:r>
              <a:rPr lang="de-DE" altLang="de-DE" sz="2400" dirty="0" err="1">
                <a:solidFill>
                  <a:srgbClr val="FF6600"/>
                </a:solidFill>
                <a:latin typeface="Calibri" pitchFamily="34" charset="0"/>
                <a:ea typeface="ＭＳ Ｐゴシック" pitchFamily="34" charset="-128"/>
                <a:cs typeface="Calibri" pitchFamily="34" charset="0"/>
              </a:rPr>
              <a:t>dysgrammatisch</a:t>
            </a:r>
            <a:r>
              <a:rPr lang="de-DE" altLang="de-DE" sz="2400" dirty="0">
                <a:solidFill>
                  <a:srgbClr val="FF6600"/>
                </a:solidFill>
                <a:latin typeface="Calibri" pitchFamily="34" charset="0"/>
                <a:ea typeface="ＭＳ Ｐゴシック" pitchFamily="34" charset="-128"/>
                <a:cs typeface="Calibri" pitchFamily="34" charset="0"/>
              </a:rPr>
              <a:t>!</a:t>
            </a:r>
          </a:p>
          <a:p>
            <a:pPr marL="0" indent="0">
              <a:buNone/>
            </a:pPr>
            <a:endParaRPr lang="de-DE" altLang="de-DE" sz="2400" dirty="0">
              <a:latin typeface="Calibri" panose="020F0502020204030204" pitchFamily="34" charset="0"/>
              <a:ea typeface="ＭＳ Ｐゴシック" pitchFamily="34" charset="-128"/>
              <a:cs typeface="Calibri" panose="020F0502020204030204" pitchFamily="34" charset="0"/>
            </a:endParaRPr>
          </a:p>
          <a:p>
            <a:pPr marL="0" indent="0">
              <a:buNone/>
            </a:pPr>
            <a:r>
              <a:rPr lang="de-DE" sz="2400" dirty="0">
                <a:latin typeface="Calibri" panose="020F0502020204030204" pitchFamily="34" charset="0"/>
                <a:cs typeface="Calibri" panose="020F0502020204030204" pitchFamily="34" charset="0"/>
              </a:rPr>
              <a:t>Ist in allen vier Bereichen eine Verzögerung feststellbar </a:t>
            </a:r>
          </a:p>
          <a:p>
            <a:pPr marL="0" indent="0">
              <a:buNone/>
            </a:pPr>
            <a:r>
              <a:rPr lang="de-DE" sz="2400" dirty="0">
                <a:latin typeface="Calibri" panose="020F0502020204030204" pitchFamily="34" charset="0"/>
                <a:cs typeface="Calibri" panose="020F0502020204030204" pitchFamily="34" charset="0"/>
              </a:rPr>
              <a:t>	   = </a:t>
            </a:r>
            <a:r>
              <a:rPr lang="de-DE" sz="2400" dirty="0">
                <a:solidFill>
                  <a:srgbClr val="FF6600"/>
                </a:solidFill>
                <a:latin typeface="Calibri" panose="020F0502020204030204" pitchFamily="34" charset="0"/>
                <a:cs typeface="Calibri" panose="020F0502020204030204" pitchFamily="34" charset="0"/>
              </a:rPr>
              <a:t>Störung</a:t>
            </a:r>
            <a:r>
              <a:rPr lang="de-DE" sz="2400" b="1" dirty="0">
                <a:solidFill>
                  <a:srgbClr val="FF6600"/>
                </a:solidFill>
                <a:latin typeface="Calibri" panose="020F0502020204030204" pitchFamily="34" charset="0"/>
                <a:cs typeface="Calibri" panose="020F0502020204030204" pitchFamily="34" charset="0"/>
              </a:rPr>
              <a:t> </a:t>
            </a:r>
            <a:r>
              <a:rPr lang="de-DE" sz="2400" dirty="0">
                <a:solidFill>
                  <a:srgbClr val="FF6600"/>
                </a:solidFill>
                <a:latin typeface="Calibri" panose="020F0502020204030204" pitchFamily="34" charset="0"/>
                <a:cs typeface="Calibri" panose="020F0502020204030204" pitchFamily="34" charset="0"/>
              </a:rPr>
              <a:t>der</a:t>
            </a:r>
            <a:r>
              <a:rPr lang="de-DE" sz="2400" b="1" dirty="0">
                <a:solidFill>
                  <a:srgbClr val="FF6600"/>
                </a:solidFill>
                <a:latin typeface="Calibri" panose="020F0502020204030204" pitchFamily="34" charset="0"/>
                <a:cs typeface="Calibri" panose="020F0502020204030204" pitchFamily="34" charset="0"/>
              </a:rPr>
              <a:t> </a:t>
            </a:r>
            <a:r>
              <a:rPr lang="de-DE" sz="2400" dirty="0">
                <a:solidFill>
                  <a:srgbClr val="FF6600"/>
                </a:solidFill>
                <a:latin typeface="Calibri" panose="020F0502020204030204" pitchFamily="34" charset="0"/>
                <a:cs typeface="Calibri" panose="020F0502020204030204" pitchFamily="34" charset="0"/>
              </a:rPr>
              <a:t>Sprachentwicklung</a:t>
            </a:r>
          </a:p>
          <a:p>
            <a:pPr marL="0" indent="0">
              <a:buNone/>
            </a:pPr>
            <a:r>
              <a:rPr lang="de-DE" sz="2400" dirty="0">
                <a:latin typeface="Calibri" panose="020F0502020204030204" pitchFamily="34" charset="0"/>
                <a:cs typeface="Calibri" panose="020F0502020204030204" pitchFamily="34" charset="0"/>
              </a:rPr>
              <a:t>Ist ein Bereich betroffen = </a:t>
            </a:r>
            <a:r>
              <a:rPr lang="de-DE" sz="2400" dirty="0">
                <a:solidFill>
                  <a:srgbClr val="FF6600"/>
                </a:solidFill>
                <a:latin typeface="Calibri" panose="020F0502020204030204" pitchFamily="34" charset="0"/>
                <a:cs typeface="Calibri" panose="020F0502020204030204" pitchFamily="34" charset="0"/>
              </a:rPr>
              <a:t>Sprachentwicklungsverzögerung</a:t>
            </a:r>
            <a:r>
              <a:rPr lang="de-DE" sz="2400" dirty="0">
                <a:latin typeface="Calibri" panose="020F0502020204030204" pitchFamily="34" charset="0"/>
                <a:cs typeface="Calibri" panose="020F0502020204030204" pitchFamily="34" charset="0"/>
              </a:rPr>
              <a:t> </a:t>
            </a:r>
          </a:p>
          <a:p>
            <a:pPr marL="0" indent="0">
              <a:buFont typeface="Wingdings" pitchFamily="2" charset="2"/>
              <a:buNone/>
            </a:pPr>
            <a:endParaRPr lang="de-DE" altLang="de-DE" sz="2000" dirty="0">
              <a:ea typeface="ＭＳ Ｐゴシック" pitchFamily="34" charset="-128"/>
            </a:endParaRPr>
          </a:p>
        </p:txBody>
      </p:sp>
      <p:sp>
        <p:nvSpPr>
          <p:cNvPr id="37892"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349F872D-A5EE-400F-816B-A8E5EA824089}" type="datetime1">
              <a:rPr lang="de-DE" altLang="de-DE" sz="1200" smtClean="0"/>
              <a:pPr>
                <a:spcBef>
                  <a:spcPct val="0"/>
                </a:spcBef>
                <a:buFontTx/>
                <a:buNone/>
              </a:pPr>
              <a:t>11.03.2025</a:t>
            </a:fld>
            <a:endParaRPr lang="de-DE" altLang="de-DE" sz="1200"/>
          </a:p>
        </p:txBody>
      </p:sp>
      <p:sp>
        <p:nvSpPr>
          <p:cNvPr id="37893"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E646AA16-8CAB-4D35-8055-8660A6099506}" type="slidenum">
              <a:rPr lang="de-DE" altLang="de-DE" sz="1200" b="1">
                <a:solidFill>
                  <a:schemeClr val="bg1"/>
                </a:solidFill>
              </a:rPr>
              <a:pPr>
                <a:spcBef>
                  <a:spcPct val="0"/>
                </a:spcBef>
                <a:buFontTx/>
                <a:buNone/>
              </a:pPr>
              <a:t>17</a:t>
            </a:fld>
            <a:endParaRPr lang="de-DE" altLang="de-DE" sz="1200" b="1">
              <a:solidFill>
                <a:schemeClr val="bg1"/>
              </a:solidFill>
            </a:endParaRPr>
          </a:p>
        </p:txBody>
      </p:sp>
      <p:pic>
        <p:nvPicPr>
          <p:cNvPr id="6" name="Grafik 3">
            <a:extLst>
              <a:ext uri="{FF2B5EF4-FFF2-40B4-BE49-F238E27FC236}">
                <a16:creationId xmlns:a16="http://schemas.microsoft.com/office/drawing/2014/main" id="{2CF3A7C9-04AA-C080-DC10-0AA422A155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8088" y="2492896"/>
            <a:ext cx="125647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999"/>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99"/>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99"/>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99"/>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99"/>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99"/>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99"/>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99"/>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99"/>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extLst>
            <a:ext uri="{FAA26D3D-D897-4be2-8F04-BA451C77F1D7}"/>
          </a:extLst>
        </p:spPr>
        <p:txBody>
          <a:bodyPr/>
          <a:lstStyle/>
          <a:p>
            <a:pPr marL="0" indent="0">
              <a:buNone/>
              <a:defRPr/>
            </a:pPr>
            <a:endParaRPr lang="de-DE" sz="2000" dirty="0">
              <a:latin typeface="Calibri" panose="020F0502020204030204" pitchFamily="34" charset="0"/>
              <a:cs typeface="Calibri" panose="020F0502020204030204" pitchFamily="34" charset="0"/>
            </a:endParaRPr>
          </a:p>
          <a:p>
            <a:pPr marL="0" indent="0">
              <a:buNone/>
              <a:defRPr/>
            </a:pPr>
            <a:r>
              <a:rPr lang="de-DE" sz="2400" dirty="0">
                <a:latin typeface="Calibri" panose="020F0502020204030204" pitchFamily="34" charset="0"/>
                <a:cs typeface="Calibri" panose="020F0502020204030204" pitchFamily="34" charset="0"/>
              </a:rPr>
              <a:t>Beobachte ich </a:t>
            </a:r>
            <a:r>
              <a:rPr lang="de-DE" sz="2400" dirty="0">
                <a:solidFill>
                  <a:srgbClr val="FF6600"/>
                </a:solidFill>
                <a:latin typeface="Calibri" panose="020F0502020204030204" pitchFamily="34" charset="0"/>
                <a:cs typeface="Calibri" panose="020F0502020204030204" pitchFamily="34" charset="0"/>
              </a:rPr>
              <a:t>weitere Auffälligkeiten</a:t>
            </a:r>
            <a:r>
              <a:rPr lang="de-DE" sz="2400" dirty="0">
                <a:latin typeface="Calibri" panose="020F0502020204030204" pitchFamily="34" charset="0"/>
                <a:cs typeface="Calibri" panose="020F0502020204030204" pitchFamily="34" charset="0"/>
              </a:rPr>
              <a:t>, die bei meinem Kind</a:t>
            </a:r>
          </a:p>
          <a:p>
            <a:pPr marL="0" indent="0">
              <a:buNone/>
              <a:defRPr/>
            </a:pPr>
            <a:r>
              <a:rPr lang="de-DE" sz="2400" dirty="0">
                <a:latin typeface="Calibri" panose="020F0502020204030204" pitchFamily="34" charset="0"/>
                <a:cs typeface="Calibri" panose="020F0502020204030204" pitchFamily="34" charset="0"/>
              </a:rPr>
              <a:t>anders sind als bei anderen Kindern?</a:t>
            </a:r>
          </a:p>
          <a:p>
            <a:pPr>
              <a:buFont typeface="Arial" panose="020B0604020202020204" pitchFamily="34" charset="0"/>
              <a:buChar char="•"/>
              <a:defRPr/>
            </a:pPr>
            <a:r>
              <a:rPr lang="de-DE" sz="2400" dirty="0">
                <a:latin typeface="Calibri" panose="020F0502020204030204" pitchFamily="34" charset="0"/>
                <a:cs typeface="Calibri" panose="020F0502020204030204" pitchFamily="34" charset="0"/>
              </a:rPr>
              <a:t>Konzentrationsschwäche</a:t>
            </a:r>
          </a:p>
          <a:p>
            <a:pPr>
              <a:buFont typeface="Arial" panose="020B0604020202020204" pitchFamily="34" charset="0"/>
              <a:buChar char="•"/>
              <a:defRPr/>
            </a:pPr>
            <a:r>
              <a:rPr lang="de-DE" sz="2400" dirty="0" err="1">
                <a:latin typeface="Calibri" panose="020F0502020204030204" pitchFamily="34" charset="0"/>
                <a:cs typeface="Calibri" panose="020F0502020204030204" pitchFamily="34" charset="0"/>
              </a:rPr>
              <a:t>visuomotorische</a:t>
            </a:r>
            <a:r>
              <a:rPr lang="de-DE" sz="2400" dirty="0">
                <a:latin typeface="Calibri" panose="020F0502020204030204" pitchFamily="34" charset="0"/>
                <a:cs typeface="Calibri" panose="020F0502020204030204" pitchFamily="34" charset="0"/>
              </a:rPr>
              <a:t>/</a:t>
            </a:r>
            <a:r>
              <a:rPr lang="de-DE" sz="2400" dirty="0" err="1">
                <a:latin typeface="Calibri" panose="020F0502020204030204" pitchFamily="34" charset="0"/>
                <a:cs typeface="Calibri" panose="020F0502020204030204" pitchFamily="34" charset="0"/>
              </a:rPr>
              <a:t>graphomotorische</a:t>
            </a:r>
            <a:r>
              <a:rPr lang="de-DE" sz="2400" dirty="0">
                <a:latin typeface="Calibri" panose="020F0502020204030204" pitchFamily="34" charset="0"/>
                <a:cs typeface="Calibri" panose="020F0502020204030204" pitchFamily="34" charset="0"/>
              </a:rPr>
              <a:t> Störungen</a:t>
            </a:r>
          </a:p>
          <a:p>
            <a:pPr>
              <a:buFont typeface="Arial" panose="020B0604020202020204" pitchFamily="34" charset="0"/>
              <a:buChar char="•"/>
              <a:defRPr/>
            </a:pPr>
            <a:r>
              <a:rPr lang="de-DE" sz="2400" dirty="0">
                <a:latin typeface="Calibri" panose="020F0502020204030204" pitchFamily="34" charset="0"/>
                <a:cs typeface="Calibri" panose="020F0502020204030204" pitchFamily="34" charset="0"/>
              </a:rPr>
              <a:t>Verzögerungen der grob-/feinmotorischen Entwicklung</a:t>
            </a:r>
          </a:p>
          <a:p>
            <a:pPr>
              <a:buFont typeface="Arial" panose="020B0604020202020204" pitchFamily="34" charset="0"/>
              <a:buChar char="•"/>
              <a:defRPr/>
            </a:pPr>
            <a:r>
              <a:rPr lang="de-DE" sz="2400" dirty="0">
                <a:latin typeface="Calibri" panose="020F0502020204030204" pitchFamily="34" charset="0"/>
                <a:cs typeface="Calibri" panose="020F0502020204030204" pitchFamily="34" charset="0"/>
              </a:rPr>
              <a:t>oder, oder, oder…..</a:t>
            </a:r>
          </a:p>
          <a:p>
            <a:pPr marL="0" indent="0">
              <a:buFont typeface="Wingdings" pitchFamily="2" charset="2"/>
              <a:buNone/>
              <a:defRPr/>
            </a:pPr>
            <a:endParaRPr lang="de-DE" sz="2000" dirty="0">
              <a:latin typeface="Calibri" panose="020F0502020204030204" pitchFamily="34" charset="0"/>
              <a:cs typeface="Calibri" panose="020F0502020204030204" pitchFamily="34" charset="0"/>
            </a:endParaRPr>
          </a:p>
          <a:p>
            <a:pPr marL="0" indent="0">
              <a:buFont typeface="Wingdings" pitchFamily="2" charset="2"/>
              <a:buNone/>
              <a:defRPr/>
            </a:pPr>
            <a:r>
              <a:rPr lang="de-DE" sz="2000" dirty="0">
                <a:latin typeface="Calibri" panose="020F0502020204030204" pitchFamily="34" charset="0"/>
                <a:cs typeface="Calibri" panose="020F0502020204030204" pitchFamily="34" charset="0"/>
              </a:rPr>
              <a:t> </a:t>
            </a:r>
          </a:p>
          <a:p>
            <a:pPr>
              <a:buFont typeface="Wingdings" charset="0"/>
              <a:buChar char="§"/>
              <a:defRPr/>
            </a:pPr>
            <a:endParaRPr lang="de-DE" sz="2400" dirty="0"/>
          </a:p>
        </p:txBody>
      </p:sp>
      <p:sp>
        <p:nvSpPr>
          <p:cNvPr id="38915"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648C6B6D-63BB-4F4F-BA4C-8F6C38CBF131}" type="datetime1">
              <a:rPr lang="de-DE" altLang="de-DE" sz="1200" smtClean="0"/>
              <a:pPr>
                <a:spcBef>
                  <a:spcPct val="0"/>
                </a:spcBef>
                <a:buFontTx/>
                <a:buNone/>
              </a:pPr>
              <a:t>11.03.2025</a:t>
            </a:fld>
            <a:endParaRPr lang="de-DE" altLang="de-DE" sz="1200"/>
          </a:p>
        </p:txBody>
      </p:sp>
      <p:sp>
        <p:nvSpPr>
          <p:cNvPr id="38916"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FC1E2F88-DA1A-4372-991B-E64A2BB598F3}" type="slidenum">
              <a:rPr lang="de-DE" altLang="de-DE" sz="1200" b="1">
                <a:solidFill>
                  <a:schemeClr val="bg1"/>
                </a:solidFill>
              </a:rPr>
              <a:pPr>
                <a:spcBef>
                  <a:spcPct val="0"/>
                </a:spcBef>
                <a:buFontTx/>
                <a:buNone/>
              </a:pPr>
              <a:t>18</a:t>
            </a:fld>
            <a:endParaRPr lang="de-DE" altLang="de-DE" sz="1200" b="1">
              <a:solidFill>
                <a:schemeClr val="bg1"/>
              </a:solidFill>
            </a:endParaRPr>
          </a:p>
        </p:txBody>
      </p:sp>
      <p:sp>
        <p:nvSpPr>
          <p:cNvPr id="38917" name="Titel 1"/>
          <p:cNvSpPr>
            <a:spLocks noGrp="1" noChangeArrowheads="1"/>
          </p:cNvSpPr>
          <p:nvPr>
            <p:ph type="title"/>
          </p:nvPr>
        </p:nvSpPr>
        <p:spPr/>
        <p:txBody>
          <a:bodyPr/>
          <a:lstStyle/>
          <a:p>
            <a:r>
              <a:rPr lang="de-DE" altLang="de-DE" sz="2800" dirty="0">
                <a:ea typeface="ＭＳ Ｐゴシック" pitchFamily="34" charset="-128"/>
              </a:rPr>
              <a:t>Mein Kind ist anders </a:t>
            </a:r>
            <a:r>
              <a:rPr lang="de-DE" altLang="de-DE" sz="2400" dirty="0">
                <a:ea typeface="ＭＳ Ｐゴシック" pitchFamily="34" charset="-128"/>
              </a:rPr>
              <a:t>– Wenn die Entwicklung meines Kinders anders verläuft</a:t>
            </a:r>
          </a:p>
        </p:txBody>
      </p:sp>
      <p:pic>
        <p:nvPicPr>
          <p:cNvPr id="38918" name="Grafik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4437112"/>
            <a:ext cx="183515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noChangeArrowheads="1"/>
          </p:cNvSpPr>
          <p:nvPr>
            <p:ph type="title"/>
          </p:nvPr>
        </p:nvSpPr>
        <p:spPr/>
        <p:txBody>
          <a:bodyPr/>
          <a:lstStyle/>
          <a:p>
            <a:pPr eaLnBrk="1" hangingPunct="1"/>
            <a:r>
              <a:rPr lang="de-DE" altLang="de-DE" sz="2800" dirty="0">
                <a:ea typeface="ＭＳ Ｐゴシック" pitchFamily="34" charset="-128"/>
              </a:rPr>
              <a:t>Was mache ich dann?</a:t>
            </a:r>
          </a:p>
        </p:txBody>
      </p:sp>
      <p:sp>
        <p:nvSpPr>
          <p:cNvPr id="8195" name="Inhaltsplatzhalter 2"/>
          <p:cNvSpPr>
            <a:spLocks noGrp="1" noChangeArrowheads="1"/>
          </p:cNvSpPr>
          <p:nvPr>
            <p:ph idx="1"/>
          </p:nvPr>
        </p:nvSpPr>
        <p:spPr>
          <a:xfrm>
            <a:off x="685800" y="1484313"/>
            <a:ext cx="7772400" cy="4538662"/>
          </a:xfrm>
        </p:spPr>
        <p:txBody>
          <a:bodyPr/>
          <a:lstStyle/>
          <a:p>
            <a:pPr marL="0" indent="0" algn="ctr" eaLnBrk="1" hangingPunct="1">
              <a:buNone/>
            </a:pPr>
            <a:endParaRPr lang="de-DE" altLang="de-DE" sz="2400" b="1" dirty="0">
              <a:latin typeface="Calibri" pitchFamily="34" charset="0"/>
              <a:ea typeface="ＭＳ Ｐゴシック" pitchFamily="34" charset="-128"/>
            </a:endParaRPr>
          </a:p>
          <a:p>
            <a:pPr marL="0" indent="0" algn="ctr" eaLnBrk="1" hangingPunct="1">
              <a:buNone/>
            </a:pPr>
            <a:r>
              <a:rPr lang="de-DE" altLang="de-DE" sz="2400" b="1" dirty="0">
                <a:latin typeface="Calibri" pitchFamily="34" charset="0"/>
                <a:ea typeface="ＭＳ Ｐゴシック" pitchFamily="34" charset="-128"/>
              </a:rPr>
              <a:t>Lassen Sie sich über Behandlungs- und Fördermöglichkeiten beraten und aufklären!</a:t>
            </a:r>
          </a:p>
          <a:p>
            <a:pPr marL="0" indent="0" eaLnBrk="1" hangingPunct="1">
              <a:buNone/>
            </a:pPr>
            <a:endParaRPr lang="de-DE" altLang="de-DE" sz="2400" b="1" dirty="0">
              <a:latin typeface="Calibri" pitchFamily="34" charset="0"/>
              <a:ea typeface="ＭＳ Ｐゴシック" pitchFamily="34" charset="-128"/>
            </a:endParaRPr>
          </a:p>
          <a:p>
            <a:pPr marL="0" indent="0" eaLnBrk="1" hangingPunct="1">
              <a:buNone/>
            </a:pPr>
            <a:r>
              <a:rPr lang="de-DE" altLang="de-DE" sz="2400" dirty="0">
                <a:latin typeface="Calibri" pitchFamily="34" charset="0"/>
                <a:ea typeface="ＭＳ Ｐゴシック" pitchFamily="34" charset="-128"/>
              </a:rPr>
              <a:t>Erster Ansprechpartner: </a:t>
            </a:r>
            <a:r>
              <a:rPr lang="de-DE" altLang="de-DE" sz="2400" dirty="0">
                <a:solidFill>
                  <a:srgbClr val="FF6600"/>
                </a:solidFill>
                <a:latin typeface="Calibri" pitchFamily="34" charset="0"/>
                <a:ea typeface="ＭＳ Ｐゴシック" pitchFamily="34" charset="-128"/>
              </a:rPr>
              <a:t>Ihr Kinderarzt </a:t>
            </a:r>
          </a:p>
          <a:p>
            <a:pPr eaLnBrk="1" hangingPunct="1">
              <a:buFont typeface="Wingdings" panose="05000000000000000000" pitchFamily="2" charset="2"/>
              <a:buChar char="à"/>
            </a:pPr>
            <a:r>
              <a:rPr lang="de-DE" altLang="de-DE" sz="2400" dirty="0">
                <a:latin typeface="Calibri" pitchFamily="34" charset="0"/>
                <a:ea typeface="ＭＳ Ｐゴシック" pitchFamily="34" charset="-128"/>
                <a:sym typeface="Wingdings" panose="05000000000000000000" pitchFamily="2" charset="2"/>
              </a:rPr>
              <a:t>e</a:t>
            </a:r>
            <a:r>
              <a:rPr lang="de-DE" altLang="de-DE" sz="2400" dirty="0">
                <a:latin typeface="Calibri" pitchFamily="34" charset="0"/>
                <a:ea typeface="ＭＳ Ｐゴシック" pitchFamily="34" charset="-128"/>
              </a:rPr>
              <a:t>r beurteilt, ob tatsächlich Auffälligkeiten vorliegen</a:t>
            </a:r>
          </a:p>
          <a:p>
            <a:pPr eaLnBrk="1" hangingPunct="1">
              <a:buFont typeface="Wingdings" panose="05000000000000000000" pitchFamily="2" charset="2"/>
              <a:buChar char="à"/>
            </a:pPr>
            <a:r>
              <a:rPr lang="de-DE" altLang="de-DE" sz="2400" dirty="0">
                <a:latin typeface="Calibri" pitchFamily="34" charset="0"/>
                <a:ea typeface="ＭＳ Ｐゴシック" pitchFamily="34" charset="-128"/>
              </a:rPr>
              <a:t>ggf. weitere Untersuchungen, um die Ursachen der Störung herauszufinden  </a:t>
            </a:r>
          </a:p>
          <a:p>
            <a:pPr eaLnBrk="1" hangingPunct="1">
              <a:buFont typeface="Wingdings" panose="05000000000000000000" pitchFamily="2" charset="2"/>
              <a:buChar char="à"/>
            </a:pPr>
            <a:r>
              <a:rPr lang="de-DE" altLang="de-DE" sz="2400" dirty="0">
                <a:latin typeface="Calibri" pitchFamily="34" charset="0"/>
                <a:ea typeface="ＭＳ Ｐゴシック" pitchFamily="34" charset="-128"/>
              </a:rPr>
              <a:t>Behandlungs- und Fördermöglichkeiten werden mit Ihnen besprochen </a:t>
            </a:r>
            <a:endParaRPr lang="de-DE" altLang="de-DE" sz="2400" b="1" dirty="0">
              <a:solidFill>
                <a:srgbClr val="FF6600"/>
              </a:solidFill>
              <a:latin typeface="Calibri" pitchFamily="34" charset="0"/>
              <a:ea typeface="ＭＳ Ｐゴシック" pitchFamily="34" charset="-128"/>
            </a:endParaRPr>
          </a:p>
          <a:p>
            <a:pPr marL="0" indent="0" eaLnBrk="1" hangingPunct="1"/>
            <a:endParaRPr lang="de-DE" altLang="de-DE" sz="2000" dirty="0">
              <a:latin typeface="Calibri" pitchFamily="34" charset="0"/>
              <a:ea typeface="ＭＳ Ｐゴシック" pitchFamily="34" charset="-128"/>
            </a:endParaRPr>
          </a:p>
          <a:p>
            <a:pPr marL="0" indent="0" eaLnBrk="1" hangingPunct="1"/>
            <a:endParaRPr lang="de-DE" altLang="de-DE" dirty="0">
              <a:ea typeface="ＭＳ Ｐゴシック" pitchFamily="34" charset="-128"/>
            </a:endParaRPr>
          </a:p>
        </p:txBody>
      </p:sp>
      <p:sp>
        <p:nvSpPr>
          <p:cNvPr id="39940"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2825EC63-65A3-4BD2-8776-DA7DCCD35E9C}" type="datetime1">
              <a:rPr lang="de-DE" altLang="de-DE" sz="1200" smtClean="0"/>
              <a:pPr>
                <a:spcBef>
                  <a:spcPct val="0"/>
                </a:spcBef>
                <a:buFontTx/>
                <a:buNone/>
              </a:pPr>
              <a:t>11.03.2025</a:t>
            </a:fld>
            <a:endParaRPr lang="de-DE" altLang="de-DE" sz="1200"/>
          </a:p>
        </p:txBody>
      </p:sp>
      <p:sp>
        <p:nvSpPr>
          <p:cNvPr id="39941"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A78DA54D-E4E2-4661-9E40-97B26B8D4BF5}" type="slidenum">
              <a:rPr lang="de-DE" altLang="de-DE" sz="1200" b="1">
                <a:solidFill>
                  <a:schemeClr val="bg1"/>
                </a:solidFill>
              </a:rPr>
              <a:pPr>
                <a:spcBef>
                  <a:spcPct val="0"/>
                </a:spcBef>
                <a:buFontTx/>
                <a:buNone/>
              </a:pPr>
              <a:t>19</a:t>
            </a:fld>
            <a:endParaRPr lang="de-DE" altLang="de-DE" sz="1200" b="1">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14338" name="Titel 1"/>
          <p:cNvSpPr>
            <a:spLocks noGrp="1"/>
          </p:cNvSpPr>
          <p:nvPr>
            <p:ph type="title"/>
          </p:nvPr>
        </p:nvSpPr>
        <p:spPr>
          <a:xfrm>
            <a:off x="755576" y="394495"/>
            <a:ext cx="6696075" cy="847725"/>
          </a:xfrm>
        </p:spPr>
        <p:txBody>
          <a:bodyPr/>
          <a:lstStyle/>
          <a:p>
            <a:r>
              <a:rPr lang="de-DE" altLang="de-DE" sz="2800" dirty="0">
                <a:ea typeface="ＭＳ Ｐゴシック" pitchFamily="34" charset="-128"/>
              </a:rPr>
              <a:t>Basiskompetenzen</a:t>
            </a:r>
            <a:br>
              <a:rPr lang="de-DE" altLang="de-DE" sz="2800" dirty="0">
                <a:ea typeface="ＭＳ Ｐゴシック" pitchFamily="34" charset="-128"/>
              </a:rPr>
            </a:br>
            <a:r>
              <a:rPr lang="de-DE" altLang="de-DE" sz="2800" dirty="0">
                <a:ea typeface="ＭＳ Ｐゴシック" pitchFamily="34" charset="-128"/>
              </a:rPr>
              <a:t>	</a:t>
            </a:r>
            <a:r>
              <a:rPr lang="de-DE" altLang="de-DE" sz="1800" dirty="0">
                <a:ea typeface="ＭＳ Ｐゴシック" pitchFamily="34" charset="-128"/>
              </a:rPr>
              <a:t>mehr als bloße Wissensvermittlung</a:t>
            </a:r>
          </a:p>
        </p:txBody>
      </p:sp>
      <p:sp>
        <p:nvSpPr>
          <p:cNvPr id="14339"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ACADAB33-40C3-4D0E-B43A-AB6267DCF8B1}" type="datetime1">
              <a:rPr lang="de-DE" altLang="de-DE" sz="1200" smtClean="0"/>
              <a:pPr>
                <a:spcBef>
                  <a:spcPct val="0"/>
                </a:spcBef>
                <a:buFontTx/>
                <a:buNone/>
              </a:pPr>
              <a:t>11.03.2025</a:t>
            </a:fld>
            <a:endParaRPr lang="de-DE" altLang="de-DE" sz="1200" dirty="0"/>
          </a:p>
        </p:txBody>
      </p:sp>
      <p:sp>
        <p:nvSpPr>
          <p:cNvPr id="14340" name="Foliennummernplatzhalt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53E2F1B3-3E1D-455D-A34D-DBDB5199A56C}" type="slidenum">
              <a:rPr lang="de-DE" altLang="de-DE" sz="1200" b="1">
                <a:solidFill>
                  <a:schemeClr val="bg1"/>
                </a:solidFill>
              </a:rPr>
              <a:pPr>
                <a:spcBef>
                  <a:spcPct val="0"/>
                </a:spcBef>
                <a:buFontTx/>
                <a:buNone/>
              </a:pPr>
              <a:t>2</a:t>
            </a:fld>
            <a:endParaRPr lang="de-DE" altLang="de-DE" sz="1200" b="1">
              <a:solidFill>
                <a:schemeClr val="bg1"/>
              </a:solidFill>
            </a:endParaRPr>
          </a:p>
        </p:txBody>
      </p:sp>
      <p:sp>
        <p:nvSpPr>
          <p:cNvPr id="6" name="Rechteck 5"/>
          <p:cNvSpPr>
            <a:spLocks noChangeArrowheads="1"/>
          </p:cNvSpPr>
          <p:nvPr/>
        </p:nvSpPr>
        <p:spPr bwMode="auto">
          <a:xfrm>
            <a:off x="1045085" y="1782285"/>
            <a:ext cx="3091954" cy="518643"/>
          </a:xfrm>
          <a:prstGeom prst="rect">
            <a:avLst/>
          </a:prstGeom>
          <a:solidFill>
            <a:srgbClr val="339966"/>
          </a:solidFill>
          <a:ln w="9525" algn="ctr">
            <a:solidFill>
              <a:schemeClr val="tx1"/>
            </a:solidFill>
            <a:round/>
            <a:headEnd/>
            <a:tailEnd/>
          </a:ln>
        </p:spPr>
        <p:txBody>
          <a:bodyPr bIns="0"/>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lnSpc>
                <a:spcPct val="150000"/>
              </a:lnSpc>
              <a:spcBef>
                <a:spcPct val="0"/>
              </a:spcBef>
              <a:buFontTx/>
              <a:buNone/>
            </a:pPr>
            <a:endParaRPr lang="de-DE" altLang="de-DE" sz="2400" dirty="0">
              <a:solidFill>
                <a:schemeClr val="bg1"/>
              </a:solidFill>
              <a:latin typeface="Calibri" panose="020F0502020204030204" pitchFamily="34" charset="0"/>
              <a:cs typeface="Calibri" panose="020F0502020204030204" pitchFamily="34" charset="0"/>
            </a:endParaRPr>
          </a:p>
          <a:p>
            <a:pPr>
              <a:lnSpc>
                <a:spcPct val="150000"/>
              </a:lnSpc>
              <a:spcBef>
                <a:spcPct val="0"/>
              </a:spcBef>
              <a:buFontTx/>
              <a:buNone/>
            </a:pPr>
            <a:endParaRPr lang="de-DE" altLang="de-DE" sz="2400" dirty="0">
              <a:solidFill>
                <a:schemeClr val="bg1"/>
              </a:solidFill>
            </a:endParaRPr>
          </a:p>
        </p:txBody>
      </p:sp>
      <p:sp>
        <p:nvSpPr>
          <p:cNvPr id="11" name="Flussdiagramm: Verbindungsstelle 10"/>
          <p:cNvSpPr/>
          <p:nvPr/>
        </p:nvSpPr>
        <p:spPr bwMode="auto">
          <a:xfrm>
            <a:off x="2066228" y="3221591"/>
            <a:ext cx="1406525" cy="1144587"/>
          </a:xfrm>
          <a:prstGeom prst="flowChartConnector">
            <a:avLst/>
          </a:prstGeom>
          <a:solidFill>
            <a:srgbClr val="FF6600"/>
          </a:solidFill>
          <a:ln w="9525" cap="flat" cmpd="sng" algn="ctr">
            <a:solidFill>
              <a:schemeClr val="tx1"/>
            </a:solidFill>
            <a:prstDash val="solid"/>
            <a:round/>
            <a:headEnd type="none" w="med" len="med"/>
            <a:tailEnd type="none" w="med" len="med"/>
          </a:ln>
          <a:effectLst/>
        </p:spPr>
        <p:txBody>
          <a:bodyPr/>
          <a:lstStyle/>
          <a:p>
            <a:pPr>
              <a:lnSpc>
                <a:spcPct val="150000"/>
              </a:lnSpc>
              <a:defRPr/>
            </a:pPr>
            <a:r>
              <a:rPr lang="de-DE" sz="2800" b="1" dirty="0">
                <a:solidFill>
                  <a:schemeClr val="bg1">
                    <a:lumMod val="95000"/>
                  </a:schemeClr>
                </a:solidFill>
                <a:latin typeface="Arial" charset="0"/>
              </a:rPr>
              <a:t>Kind</a:t>
            </a:r>
          </a:p>
        </p:txBody>
      </p:sp>
      <p:sp>
        <p:nvSpPr>
          <p:cNvPr id="13" name="Pfeil nach unten 12"/>
          <p:cNvSpPr>
            <a:spLocks noChangeArrowheads="1"/>
          </p:cNvSpPr>
          <p:nvPr/>
        </p:nvSpPr>
        <p:spPr bwMode="auto">
          <a:xfrm rot="5400000">
            <a:off x="4181432" y="3194113"/>
            <a:ext cx="509501" cy="1163316"/>
          </a:xfrm>
          <a:prstGeom prst="downArrow">
            <a:avLst>
              <a:gd name="adj1" fmla="val 50000"/>
              <a:gd name="adj2" fmla="val 50044"/>
            </a:avLst>
          </a:prstGeom>
          <a:solidFill>
            <a:schemeClr val="accent1"/>
          </a:solidFill>
          <a:ln w="9525" algn="ctr">
            <a:solidFill>
              <a:schemeClr val="tx1"/>
            </a:solidFill>
            <a:round/>
            <a:headEnd/>
            <a:tailEnd/>
          </a:ln>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endParaRPr lang="de-DE" altLang="de-DE" sz="2400"/>
          </a:p>
        </p:txBody>
      </p:sp>
      <p:sp>
        <p:nvSpPr>
          <p:cNvPr id="2" name="Textfeld 1"/>
          <p:cNvSpPr txBox="1"/>
          <p:nvPr/>
        </p:nvSpPr>
        <p:spPr>
          <a:xfrm>
            <a:off x="1360735" y="1700808"/>
            <a:ext cx="2460654" cy="646331"/>
          </a:xfrm>
          <a:prstGeom prst="rect">
            <a:avLst/>
          </a:prstGeom>
          <a:noFill/>
        </p:spPr>
        <p:txBody>
          <a:bodyPr wrap="square" rtlCol="0">
            <a:spAutoFit/>
          </a:bodyPr>
          <a:lstStyle/>
          <a:p>
            <a:pPr>
              <a:lnSpc>
                <a:spcPct val="150000"/>
              </a:lnSpc>
            </a:pPr>
            <a:r>
              <a:rPr lang="de-DE" altLang="de-DE" b="1" dirty="0">
                <a:solidFill>
                  <a:schemeClr val="bg1"/>
                </a:solidFill>
                <a:latin typeface="Calibri" panose="020F0502020204030204" pitchFamily="34" charset="0"/>
                <a:cs typeface="Calibri" panose="020F0502020204030204" pitchFamily="34" charset="0"/>
              </a:rPr>
              <a:t>Selbstkompetenz</a:t>
            </a:r>
            <a:endParaRPr lang="de-DE" altLang="de-DE" dirty="0">
              <a:solidFill>
                <a:schemeClr val="bg1"/>
              </a:solidFill>
              <a:latin typeface="Calibri" panose="020F0502020204030204" pitchFamily="34" charset="0"/>
              <a:cs typeface="Calibri" panose="020F0502020204030204" pitchFamily="34" charset="0"/>
            </a:endParaRPr>
          </a:p>
        </p:txBody>
      </p:sp>
      <p:sp>
        <p:nvSpPr>
          <p:cNvPr id="17" name="Rechteck 16"/>
          <p:cNvSpPr>
            <a:spLocks noChangeArrowheads="1"/>
          </p:cNvSpPr>
          <p:nvPr/>
        </p:nvSpPr>
        <p:spPr bwMode="auto">
          <a:xfrm>
            <a:off x="5296470" y="3510227"/>
            <a:ext cx="3091954" cy="518643"/>
          </a:xfrm>
          <a:prstGeom prst="rect">
            <a:avLst/>
          </a:prstGeom>
          <a:solidFill>
            <a:srgbClr val="339966"/>
          </a:solidFill>
          <a:ln w="9525" algn="ctr">
            <a:solidFill>
              <a:schemeClr val="tx1"/>
            </a:solidFill>
            <a:round/>
            <a:headEnd/>
            <a:tailEnd/>
          </a:ln>
        </p:spPr>
        <p:txBody>
          <a:bodyPr bIns="0"/>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lnSpc>
                <a:spcPct val="150000"/>
              </a:lnSpc>
              <a:spcBef>
                <a:spcPct val="0"/>
              </a:spcBef>
              <a:buFontTx/>
              <a:buNone/>
            </a:pPr>
            <a:endParaRPr lang="de-DE" altLang="de-DE" sz="2400" dirty="0">
              <a:solidFill>
                <a:schemeClr val="bg1"/>
              </a:solidFill>
              <a:latin typeface="Calibri" panose="020F0502020204030204" pitchFamily="34" charset="0"/>
              <a:cs typeface="Calibri" panose="020F0502020204030204" pitchFamily="34" charset="0"/>
            </a:endParaRPr>
          </a:p>
          <a:p>
            <a:pPr>
              <a:lnSpc>
                <a:spcPct val="150000"/>
              </a:lnSpc>
              <a:spcBef>
                <a:spcPct val="0"/>
              </a:spcBef>
              <a:buFontTx/>
              <a:buNone/>
            </a:pPr>
            <a:endParaRPr lang="de-DE" altLang="de-DE" sz="2400" dirty="0">
              <a:solidFill>
                <a:schemeClr val="bg1"/>
              </a:solidFill>
            </a:endParaRPr>
          </a:p>
        </p:txBody>
      </p:sp>
      <p:sp>
        <p:nvSpPr>
          <p:cNvPr id="15" name="Textfeld 14"/>
          <p:cNvSpPr txBox="1"/>
          <p:nvPr/>
        </p:nvSpPr>
        <p:spPr>
          <a:xfrm>
            <a:off x="5625610" y="3417124"/>
            <a:ext cx="2556507" cy="646331"/>
          </a:xfrm>
          <a:prstGeom prst="rect">
            <a:avLst/>
          </a:prstGeom>
          <a:noFill/>
        </p:spPr>
        <p:txBody>
          <a:bodyPr wrap="square" rtlCol="0">
            <a:spAutoFit/>
          </a:bodyPr>
          <a:lstStyle/>
          <a:p>
            <a:pPr>
              <a:lnSpc>
                <a:spcPct val="150000"/>
              </a:lnSpc>
            </a:pPr>
            <a:r>
              <a:rPr lang="de-DE" altLang="de-DE" b="1" dirty="0">
                <a:solidFill>
                  <a:schemeClr val="bg1"/>
                </a:solidFill>
                <a:latin typeface="Calibri" panose="020F0502020204030204" pitchFamily="34" charset="0"/>
                <a:cs typeface="Calibri" panose="020F0502020204030204" pitchFamily="34" charset="0"/>
              </a:rPr>
              <a:t>Sozialkompetenz</a:t>
            </a:r>
            <a:endParaRPr lang="de-DE" altLang="de-DE" dirty="0">
              <a:solidFill>
                <a:schemeClr val="bg1"/>
              </a:solidFill>
              <a:latin typeface="Calibri" panose="020F0502020204030204" pitchFamily="34" charset="0"/>
              <a:cs typeface="Calibri" panose="020F0502020204030204" pitchFamily="34" charset="0"/>
            </a:endParaRPr>
          </a:p>
        </p:txBody>
      </p:sp>
      <p:sp>
        <p:nvSpPr>
          <p:cNvPr id="18" name="Rechteck 17"/>
          <p:cNvSpPr>
            <a:spLocks noChangeArrowheads="1"/>
          </p:cNvSpPr>
          <p:nvPr/>
        </p:nvSpPr>
        <p:spPr bwMode="auto">
          <a:xfrm>
            <a:off x="1027949" y="5349405"/>
            <a:ext cx="3091954" cy="518643"/>
          </a:xfrm>
          <a:prstGeom prst="rect">
            <a:avLst/>
          </a:prstGeom>
          <a:solidFill>
            <a:srgbClr val="339966"/>
          </a:solidFill>
          <a:ln w="9525" algn="ctr">
            <a:solidFill>
              <a:schemeClr val="tx1"/>
            </a:solidFill>
            <a:round/>
            <a:headEnd/>
            <a:tailEnd/>
          </a:ln>
        </p:spPr>
        <p:txBody>
          <a:bodyPr bIns="0"/>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lnSpc>
                <a:spcPct val="150000"/>
              </a:lnSpc>
              <a:spcBef>
                <a:spcPct val="0"/>
              </a:spcBef>
              <a:buFontTx/>
              <a:buNone/>
            </a:pPr>
            <a:endParaRPr lang="de-DE" altLang="de-DE" sz="2400" dirty="0">
              <a:solidFill>
                <a:schemeClr val="bg1"/>
              </a:solidFill>
              <a:latin typeface="Calibri" panose="020F0502020204030204" pitchFamily="34" charset="0"/>
              <a:cs typeface="Calibri" panose="020F0502020204030204" pitchFamily="34" charset="0"/>
            </a:endParaRPr>
          </a:p>
          <a:p>
            <a:pPr>
              <a:lnSpc>
                <a:spcPct val="150000"/>
              </a:lnSpc>
              <a:spcBef>
                <a:spcPct val="0"/>
              </a:spcBef>
              <a:buFontTx/>
              <a:buNone/>
            </a:pPr>
            <a:endParaRPr lang="de-DE" altLang="de-DE" sz="2400" dirty="0">
              <a:solidFill>
                <a:schemeClr val="bg1"/>
              </a:solidFill>
            </a:endParaRPr>
          </a:p>
        </p:txBody>
      </p:sp>
      <p:sp>
        <p:nvSpPr>
          <p:cNvPr id="19" name="Textfeld 18"/>
          <p:cNvSpPr txBox="1"/>
          <p:nvPr/>
        </p:nvSpPr>
        <p:spPr>
          <a:xfrm>
            <a:off x="1400735" y="5255142"/>
            <a:ext cx="2556507" cy="586699"/>
          </a:xfrm>
          <a:prstGeom prst="rect">
            <a:avLst/>
          </a:prstGeom>
          <a:noFill/>
        </p:spPr>
        <p:txBody>
          <a:bodyPr wrap="square" rtlCol="0">
            <a:spAutoFit/>
          </a:bodyPr>
          <a:lstStyle/>
          <a:p>
            <a:pPr>
              <a:lnSpc>
                <a:spcPct val="150000"/>
              </a:lnSpc>
            </a:pPr>
            <a:r>
              <a:rPr lang="de-DE" altLang="de-DE" b="1" dirty="0">
                <a:solidFill>
                  <a:schemeClr val="bg1"/>
                </a:solidFill>
                <a:latin typeface="Calibri" panose="020F0502020204030204" pitchFamily="34" charset="0"/>
                <a:cs typeface="Calibri" panose="020F0502020204030204" pitchFamily="34" charset="0"/>
              </a:rPr>
              <a:t>Sachkompetenz</a:t>
            </a:r>
            <a:endParaRPr lang="de-DE" altLang="de-DE" dirty="0">
              <a:solidFill>
                <a:schemeClr val="bg1"/>
              </a:solidFill>
              <a:latin typeface="Calibri" panose="020F0502020204030204" pitchFamily="34" charset="0"/>
              <a:cs typeface="Calibri" panose="020F0502020204030204" pitchFamily="34" charset="0"/>
            </a:endParaRPr>
          </a:p>
        </p:txBody>
      </p:sp>
      <p:sp>
        <p:nvSpPr>
          <p:cNvPr id="20" name="Pfeil nach unten 19"/>
          <p:cNvSpPr>
            <a:spLocks noChangeArrowheads="1"/>
          </p:cNvSpPr>
          <p:nvPr/>
        </p:nvSpPr>
        <p:spPr bwMode="auto">
          <a:xfrm rot="10800000">
            <a:off x="2514739" y="4591169"/>
            <a:ext cx="509501" cy="617762"/>
          </a:xfrm>
          <a:prstGeom prst="downArrow">
            <a:avLst>
              <a:gd name="adj1" fmla="val 50000"/>
              <a:gd name="adj2" fmla="val 50044"/>
            </a:avLst>
          </a:prstGeom>
          <a:solidFill>
            <a:schemeClr val="accent1"/>
          </a:solidFill>
          <a:ln w="9525" algn="ctr">
            <a:solidFill>
              <a:schemeClr val="tx1"/>
            </a:solidFill>
            <a:round/>
            <a:headEnd/>
            <a:tailEnd/>
          </a:ln>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endParaRPr lang="de-DE" altLang="de-DE" sz="2400"/>
          </a:p>
        </p:txBody>
      </p:sp>
      <p:sp>
        <p:nvSpPr>
          <p:cNvPr id="21" name="Pfeil nach unten 20"/>
          <p:cNvSpPr>
            <a:spLocks noChangeArrowheads="1"/>
          </p:cNvSpPr>
          <p:nvPr/>
        </p:nvSpPr>
        <p:spPr bwMode="auto">
          <a:xfrm>
            <a:off x="2478592" y="2436529"/>
            <a:ext cx="509501" cy="617762"/>
          </a:xfrm>
          <a:prstGeom prst="downArrow">
            <a:avLst>
              <a:gd name="adj1" fmla="val 50000"/>
              <a:gd name="adj2" fmla="val 50044"/>
            </a:avLst>
          </a:prstGeom>
          <a:solidFill>
            <a:schemeClr val="accent1"/>
          </a:solidFill>
          <a:ln w="9525" algn="ctr">
            <a:solidFill>
              <a:schemeClr val="tx1"/>
            </a:solidFill>
            <a:round/>
            <a:headEnd/>
            <a:tailEnd/>
          </a:ln>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endParaRPr lang="de-DE" altLang="de-DE"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1+#ppt_w/2"/>
                                          </p:val>
                                        </p:tav>
                                        <p:tav tm="100000">
                                          <p:val>
                                            <p:strVal val="#ppt_x"/>
                                          </p:val>
                                        </p:tav>
                                      </p:tavLst>
                                    </p:anim>
                                    <p:anim calcmode="lin" valueType="num">
                                      <p:cBhvr additive="base">
                                        <p:cTn id="2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1+#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fill="hold"/>
                                        <p:tgtEl>
                                          <p:spTgt spid="20"/>
                                        </p:tgtEl>
                                        <p:attrNameLst>
                                          <p:attrName>ppt_x</p:attrName>
                                        </p:attrNameLst>
                                      </p:cBhvr>
                                      <p:tavLst>
                                        <p:tav tm="0">
                                          <p:val>
                                            <p:strVal val="#ppt_x"/>
                                          </p:val>
                                        </p:tav>
                                        <p:tav tm="100000">
                                          <p:val>
                                            <p:strVal val="#ppt_x"/>
                                          </p:val>
                                        </p:tav>
                                      </p:tavLst>
                                    </p:anim>
                                    <p:anim calcmode="lin" valueType="num">
                                      <p:cBhvr additive="base">
                                        <p:cTn id="30" dur="10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7" grpId="0" animBg="1"/>
      <p:bldP spid="18"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noChangeArrowheads="1"/>
          </p:cNvSpPr>
          <p:nvPr>
            <p:ph type="title"/>
          </p:nvPr>
        </p:nvSpPr>
        <p:spPr/>
        <p:txBody>
          <a:bodyPr/>
          <a:lstStyle/>
          <a:p>
            <a:pPr eaLnBrk="1" hangingPunct="1"/>
            <a:r>
              <a:rPr lang="de-DE" altLang="de-DE" sz="2800" dirty="0">
                <a:ea typeface="ＭＳ Ｐゴシック" pitchFamily="34" charset="-128"/>
              </a:rPr>
              <a:t>Wie geht es weiter?</a:t>
            </a:r>
          </a:p>
        </p:txBody>
      </p:sp>
      <p:sp>
        <p:nvSpPr>
          <p:cNvPr id="10243" name="Inhaltsplatzhalter 2"/>
          <p:cNvSpPr>
            <a:spLocks noGrp="1" noChangeArrowheads="1"/>
          </p:cNvSpPr>
          <p:nvPr>
            <p:ph idx="1"/>
          </p:nvPr>
        </p:nvSpPr>
        <p:spPr>
          <a:xfrm>
            <a:off x="395288" y="1412875"/>
            <a:ext cx="8639175" cy="4824413"/>
          </a:xfrm>
        </p:spPr>
        <p:txBody>
          <a:bodyPr/>
          <a:lstStyle/>
          <a:p>
            <a:pPr marL="0" indent="0" eaLnBrk="1" hangingPunct="1">
              <a:buNone/>
              <a:defRPr/>
            </a:pPr>
            <a:endParaRPr lang="de-DE" altLang="de-DE" sz="1000" b="1" dirty="0">
              <a:solidFill>
                <a:srgbClr val="FF6600"/>
              </a:solidFill>
              <a:latin typeface="Calibri" panose="020F0502020204030204" pitchFamily="34" charset="0"/>
              <a:ea typeface="ＭＳ Ｐゴシック" panose="020B0600070205080204" pitchFamily="34" charset="-128"/>
            </a:endParaRPr>
          </a:p>
          <a:p>
            <a:pPr marL="0" indent="0" eaLnBrk="1" hangingPunct="1">
              <a:buNone/>
              <a:defRPr/>
            </a:pPr>
            <a:r>
              <a:rPr lang="de-DE" altLang="de-DE" sz="2400" dirty="0">
                <a:solidFill>
                  <a:srgbClr val="FF6600"/>
                </a:solidFill>
                <a:latin typeface="Calibri" panose="020F0502020204030204" pitchFamily="34" charset="0"/>
                <a:ea typeface="ＭＳ Ｐゴシック" panose="020B0600070205080204" pitchFamily="34" charset="-128"/>
              </a:rPr>
              <a:t>Was ist, wenn die Auffälligkeiten am Ende der Kindergartenzeit bei meinem Kind noch groß sind?</a:t>
            </a:r>
          </a:p>
          <a:p>
            <a:pPr marL="0" indent="0" eaLnBrk="1" hangingPunct="1">
              <a:buNone/>
              <a:defRPr/>
            </a:pPr>
            <a:endParaRPr lang="de-DE" altLang="de-DE" sz="2400" dirty="0">
              <a:solidFill>
                <a:srgbClr val="FF6600"/>
              </a:solidFill>
              <a:latin typeface="Calibri" panose="020F0502020204030204" pitchFamily="34" charset="0"/>
              <a:ea typeface="ＭＳ Ｐゴシック" panose="020B0600070205080204" pitchFamily="34" charset="-128"/>
            </a:endParaRPr>
          </a:p>
          <a:p>
            <a:pPr>
              <a:buFontTx/>
              <a:buChar char="-"/>
              <a:defRPr/>
            </a:pPr>
            <a:r>
              <a:rPr lang="de-DE" altLang="de-DE" sz="2400" dirty="0">
                <a:solidFill>
                  <a:srgbClr val="FF6600"/>
                </a:solidFill>
                <a:latin typeface="Calibri" panose="020F0502020204030204" pitchFamily="34" charset="0"/>
                <a:ea typeface="ＭＳ Ｐゴシック" panose="020B0600070205080204" pitchFamily="34" charset="-128"/>
              </a:rPr>
              <a:t>Beratung</a:t>
            </a:r>
            <a:r>
              <a:rPr lang="de-DE" altLang="de-DE" sz="2400" dirty="0">
                <a:latin typeface="Calibri" panose="020F0502020204030204" pitchFamily="34" charset="0"/>
                <a:ea typeface="ＭＳ Ｐゴシック" panose="020B0600070205080204" pitchFamily="34" charset="-128"/>
              </a:rPr>
              <a:t> durch behandelnde </a:t>
            </a:r>
            <a:r>
              <a:rPr lang="de-DE" altLang="de-DE" sz="2400" dirty="0">
                <a:solidFill>
                  <a:srgbClr val="FF6600"/>
                </a:solidFill>
                <a:latin typeface="Calibri" panose="020F0502020204030204" pitchFamily="34" charset="0"/>
                <a:ea typeface="ＭＳ Ｐゴシック" panose="020B0600070205080204" pitchFamily="34" charset="-128"/>
              </a:rPr>
              <a:t>Ärzte, Erzieher*innen </a:t>
            </a:r>
            <a:r>
              <a:rPr lang="de-DE" altLang="de-DE" sz="2400" dirty="0">
                <a:latin typeface="Calibri" panose="020F0502020204030204" pitchFamily="34" charset="0"/>
                <a:ea typeface="ＭＳ Ｐゴシック" panose="020B0600070205080204" pitchFamily="34" charset="-128"/>
              </a:rPr>
              <a:t>und</a:t>
            </a:r>
            <a:r>
              <a:rPr lang="de-DE" altLang="de-DE" sz="2400" dirty="0">
                <a:solidFill>
                  <a:srgbClr val="FF6600"/>
                </a:solidFill>
                <a:latin typeface="Calibri" panose="020F0502020204030204" pitchFamily="34" charset="0"/>
                <a:ea typeface="ＭＳ Ｐゴシック" panose="020B0600070205080204" pitchFamily="34" charset="-128"/>
              </a:rPr>
              <a:t> Therapeut*innen</a:t>
            </a:r>
            <a:r>
              <a:rPr lang="de-DE" altLang="de-DE" sz="2400" dirty="0">
                <a:latin typeface="Calibri" panose="020F0502020204030204" pitchFamily="34" charset="0"/>
                <a:ea typeface="ＭＳ Ｐゴシック" panose="020B0600070205080204" pitchFamily="34" charset="-128"/>
              </a:rPr>
              <a:t>  </a:t>
            </a:r>
          </a:p>
          <a:p>
            <a:pPr>
              <a:buFontTx/>
              <a:buChar char="-"/>
              <a:defRPr/>
            </a:pPr>
            <a:r>
              <a:rPr lang="de-DE" altLang="de-DE" sz="2400" dirty="0">
                <a:solidFill>
                  <a:srgbClr val="FF6600"/>
                </a:solidFill>
                <a:latin typeface="Calibri" panose="020F0502020204030204" pitchFamily="34" charset="0"/>
                <a:ea typeface="ＭＳ Ｐゴシック" panose="020B0600070205080204" pitchFamily="34" charset="-128"/>
              </a:rPr>
              <a:t>Beratungsgespräch mit der Grundschule vor Ort </a:t>
            </a:r>
            <a:r>
              <a:rPr lang="de-DE" altLang="de-DE" sz="2400" dirty="0">
                <a:latin typeface="Calibri" panose="020F0502020204030204" pitchFamily="34" charset="0"/>
                <a:ea typeface="ＭＳ Ｐゴシック" panose="020B0600070205080204" pitchFamily="34" charset="-128"/>
              </a:rPr>
              <a:t>über schulische Fördermöglichkeiten (Schulbegleitung, sonderpädagogischer Förderbedarf) </a:t>
            </a:r>
          </a:p>
          <a:p>
            <a:pPr marL="0" indent="0" eaLnBrk="1" hangingPunct="1">
              <a:buFont typeface="Wingdings" pitchFamily="2" charset="2"/>
              <a:buNone/>
              <a:defRPr/>
            </a:pPr>
            <a:endParaRPr lang="de-DE" altLang="de-DE" dirty="0">
              <a:ea typeface="ＭＳ Ｐゴシック" panose="020B0600070205080204" pitchFamily="34" charset="-128"/>
            </a:endParaRPr>
          </a:p>
          <a:p>
            <a:pPr marL="0" indent="0" eaLnBrk="1" hangingPunct="1">
              <a:defRPr/>
            </a:pPr>
            <a:endParaRPr lang="de-DE" altLang="de-DE" dirty="0">
              <a:ea typeface="ＭＳ Ｐゴシック" panose="020B0600070205080204" pitchFamily="34" charset="-128"/>
            </a:endParaRPr>
          </a:p>
          <a:p>
            <a:pPr marL="0" indent="0" eaLnBrk="1" hangingPunct="1">
              <a:defRPr/>
            </a:pPr>
            <a:endParaRPr lang="de-DE" altLang="de-DE" dirty="0">
              <a:ea typeface="ＭＳ Ｐゴシック" panose="020B0600070205080204" pitchFamily="34" charset="-128"/>
            </a:endParaRPr>
          </a:p>
        </p:txBody>
      </p:sp>
      <p:sp>
        <p:nvSpPr>
          <p:cNvPr id="40964"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C56F8C92-5991-41EA-AFDA-08286F90AB7C}" type="datetime1">
              <a:rPr lang="de-DE" altLang="de-DE" sz="1200" smtClean="0"/>
              <a:pPr>
                <a:spcBef>
                  <a:spcPct val="0"/>
                </a:spcBef>
                <a:buFontTx/>
                <a:buNone/>
              </a:pPr>
              <a:t>11.03.2025</a:t>
            </a:fld>
            <a:endParaRPr lang="de-DE" altLang="de-DE" sz="1200"/>
          </a:p>
        </p:txBody>
      </p:sp>
      <p:sp>
        <p:nvSpPr>
          <p:cNvPr id="40965"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6CE622F5-D551-403A-88DB-05971E603059}" type="slidenum">
              <a:rPr lang="de-DE" altLang="de-DE" sz="1200" b="1">
                <a:solidFill>
                  <a:schemeClr val="bg1"/>
                </a:solidFill>
              </a:rPr>
              <a:pPr>
                <a:spcBef>
                  <a:spcPct val="0"/>
                </a:spcBef>
                <a:buFontTx/>
                <a:buNone/>
              </a:pPr>
              <a:t>20</a:t>
            </a:fld>
            <a:endParaRPr lang="de-DE" altLang="de-DE" sz="1200" b="1">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noChangeArrowheads="1"/>
          </p:cNvSpPr>
          <p:nvPr>
            <p:ph type="title"/>
          </p:nvPr>
        </p:nvSpPr>
        <p:spPr/>
        <p:txBody>
          <a:bodyPr/>
          <a:lstStyle/>
          <a:p>
            <a:pPr eaLnBrk="1" hangingPunct="1"/>
            <a:br>
              <a:rPr lang="de-DE" altLang="de-DE" sz="2800" dirty="0">
                <a:ea typeface="ＭＳ Ｐゴシック" pitchFamily="34" charset="-128"/>
              </a:rPr>
            </a:br>
            <a:r>
              <a:rPr lang="de-DE" altLang="de-DE" sz="2800" dirty="0">
                <a:ea typeface="ＭＳ Ｐゴシック" pitchFamily="34" charset="-128"/>
              </a:rPr>
              <a:t>Was bietet die Stadt Bornheim?</a:t>
            </a:r>
            <a:br>
              <a:rPr lang="de-DE" altLang="de-DE" sz="2800" dirty="0">
                <a:latin typeface="Calibri" pitchFamily="34" charset="0"/>
                <a:ea typeface="ＭＳ Ｐゴシック" pitchFamily="34" charset="-128"/>
              </a:rPr>
            </a:br>
            <a:endParaRPr lang="de-DE" altLang="de-DE" sz="2800" dirty="0">
              <a:ea typeface="ＭＳ Ｐゴシック" pitchFamily="34" charset="-128"/>
            </a:endParaRPr>
          </a:p>
        </p:txBody>
      </p:sp>
      <p:sp>
        <p:nvSpPr>
          <p:cNvPr id="35843" name="Inhaltsplatzhalter 2"/>
          <p:cNvSpPr>
            <a:spLocks noGrp="1"/>
          </p:cNvSpPr>
          <p:nvPr>
            <p:ph idx="1"/>
          </p:nvPr>
        </p:nvSpPr>
        <p:spPr>
          <a:xfrm>
            <a:off x="251520" y="1628800"/>
            <a:ext cx="7772400" cy="4106143"/>
          </a:xfrm>
        </p:spPr>
        <p:txBody>
          <a:bodyPr/>
          <a:lstStyle/>
          <a:p>
            <a:pPr marL="0" indent="0" eaLnBrk="1" hangingPunct="1">
              <a:spcBef>
                <a:spcPts val="0"/>
              </a:spcBef>
              <a:buNone/>
              <a:defRPr/>
            </a:pPr>
            <a:r>
              <a:rPr lang="de-DE" altLang="de-DE" sz="2400" dirty="0">
                <a:solidFill>
                  <a:srgbClr val="FF6600"/>
                </a:solidFill>
                <a:latin typeface="Calibri" panose="020F0502020204030204" pitchFamily="34" charset="0"/>
                <a:ea typeface="ＭＳ Ｐゴシック" panose="020B0600070205080204" pitchFamily="34" charset="-128"/>
                <a:cs typeface="Calibri" panose="020F0502020204030204" pitchFamily="34" charset="0"/>
              </a:rPr>
              <a:t>Die Bornheimer Verbundschule - Förderschule </a:t>
            </a:r>
          </a:p>
          <a:p>
            <a:pPr marL="0" indent="0" eaLnBrk="1" hangingPunct="1">
              <a:spcBef>
                <a:spcPts val="0"/>
              </a:spcBef>
              <a:buNone/>
              <a:defRPr/>
            </a:pPr>
            <a:r>
              <a:rPr lang="de-DE" altLang="de-DE" sz="2400" dirty="0">
                <a:solidFill>
                  <a:srgbClr val="FF6600"/>
                </a:solidFill>
                <a:latin typeface="Calibri" panose="020F0502020204030204" pitchFamily="34" charset="0"/>
                <a:ea typeface="ＭＳ Ｐゴシック" panose="020B0600070205080204" pitchFamily="34" charset="-128"/>
                <a:cs typeface="Calibri" panose="020F0502020204030204" pitchFamily="34" charset="0"/>
              </a:rPr>
              <a:t>mit den Förderschwerpunkten Sprache und Lernen </a:t>
            </a:r>
          </a:p>
          <a:p>
            <a:pPr marL="0" indent="0" eaLnBrk="1" hangingPunct="1">
              <a:buNone/>
              <a:defRPr/>
            </a:pPr>
            <a:endParaRPr lang="de-DE" altLang="de-DE" sz="2400" dirty="0">
              <a:solidFill>
                <a:srgbClr val="FF6600"/>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spcBef>
                <a:spcPts val="0"/>
              </a:spcBef>
              <a:buNone/>
              <a:defRPr/>
            </a:pPr>
            <a:r>
              <a:rPr lang="de-DE" altLang="de-DE" sz="2400" dirty="0">
                <a:latin typeface="Calibri" panose="020F0502020204030204" pitchFamily="34" charset="0"/>
              </a:rPr>
              <a:t> mit kleinen Klassen, Schüler/Lehrerrelation 1:10, </a:t>
            </a:r>
          </a:p>
          <a:p>
            <a:pPr marL="0" indent="0">
              <a:spcBef>
                <a:spcPts val="0"/>
              </a:spcBef>
              <a:buNone/>
              <a:defRPr/>
            </a:pPr>
            <a:r>
              <a:rPr lang="de-DE" altLang="de-DE" sz="2400" dirty="0">
                <a:latin typeface="Calibri" panose="020F0502020204030204" pitchFamily="34" charset="0"/>
              </a:rPr>
              <a:t> viele Doppelbesetzungen, therapeutische Angebote   </a:t>
            </a:r>
          </a:p>
          <a:p>
            <a:pPr marL="0" indent="0">
              <a:spcBef>
                <a:spcPts val="0"/>
              </a:spcBef>
              <a:buNone/>
              <a:defRPr/>
            </a:pPr>
            <a:r>
              <a:rPr lang="de-DE" altLang="de-DE" sz="2400" dirty="0">
                <a:latin typeface="Calibri" panose="020F0502020204030204" pitchFamily="34" charset="0"/>
              </a:rPr>
              <a:t> = Lernen nach sonderpädagogischen Gesichtspunkten</a:t>
            </a:r>
          </a:p>
          <a:p>
            <a:pPr marL="0" indent="0">
              <a:spcBef>
                <a:spcPts val="0"/>
              </a:spcBef>
              <a:buNone/>
              <a:defRPr/>
            </a:pPr>
            <a:r>
              <a:rPr lang="de-DE" altLang="de-DE" sz="2400" dirty="0">
                <a:latin typeface="Calibri" panose="020F0502020204030204" pitchFamily="34" charset="0"/>
              </a:rPr>
              <a:t>    mit einem Höchstmaß an individueller Förderung</a:t>
            </a:r>
          </a:p>
          <a:p>
            <a:pPr marL="0" indent="0">
              <a:spcBef>
                <a:spcPts val="0"/>
              </a:spcBef>
              <a:buNone/>
              <a:defRPr/>
            </a:pPr>
            <a:endParaRPr lang="de-DE" altLang="de-DE" sz="2400" dirty="0">
              <a:latin typeface="Calibri" panose="020F0502020204030204" pitchFamily="34" charset="0"/>
            </a:endParaRPr>
          </a:p>
          <a:p>
            <a:pPr marL="0" indent="0">
              <a:spcBef>
                <a:spcPts val="0"/>
              </a:spcBef>
              <a:buNone/>
              <a:defRPr/>
            </a:pPr>
            <a:r>
              <a:rPr lang="de-DE" altLang="de-DE" sz="2400" dirty="0">
                <a:solidFill>
                  <a:srgbClr val="FF6600"/>
                </a:solidFill>
                <a:latin typeface="Calibri" panose="020F0502020204030204" pitchFamily="34" charset="0"/>
                <a:ea typeface="ＭＳ Ｐゴシック" panose="020B0600070205080204" pitchFamily="34" charset="-128"/>
                <a:cs typeface="Calibri" panose="020F0502020204030204" pitchFamily="34" charset="0"/>
              </a:rPr>
              <a:t>oder 8 Grundschulen, die eine Förderung im Rahmen des Gemeinsamen Lernens anbieten</a:t>
            </a:r>
            <a:endParaRPr lang="de-DE" altLang="de-DE" sz="2400" dirty="0">
              <a:latin typeface="Calibri" panose="020F0502020204030204" pitchFamily="34" charset="0"/>
            </a:endParaRPr>
          </a:p>
        </p:txBody>
      </p:sp>
      <p:sp>
        <p:nvSpPr>
          <p:cNvPr id="41988"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A2A0172B-59B7-4104-9712-5D1146FDF5E8}" type="datetime1">
              <a:rPr lang="de-DE" altLang="de-DE" sz="1200" smtClean="0"/>
              <a:pPr>
                <a:spcBef>
                  <a:spcPct val="0"/>
                </a:spcBef>
                <a:buFontTx/>
                <a:buNone/>
              </a:pPr>
              <a:t>11.03.2025</a:t>
            </a:fld>
            <a:endParaRPr lang="de-DE" altLang="de-DE" sz="1200"/>
          </a:p>
        </p:txBody>
      </p:sp>
      <p:sp>
        <p:nvSpPr>
          <p:cNvPr id="41989"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9A6B0BBB-591F-4986-95DE-9F30A1C938E7}" type="slidenum">
              <a:rPr lang="de-DE" altLang="de-DE" sz="1200" b="1">
                <a:solidFill>
                  <a:schemeClr val="bg1"/>
                </a:solidFill>
              </a:rPr>
              <a:pPr>
                <a:spcBef>
                  <a:spcPct val="0"/>
                </a:spcBef>
                <a:buFontTx/>
                <a:buNone/>
              </a:pPr>
              <a:t>21</a:t>
            </a:fld>
            <a:endParaRPr lang="de-DE" altLang="de-DE" sz="1200" b="1">
              <a:solidFill>
                <a:schemeClr val="bg1"/>
              </a:solidFill>
            </a:endParaRPr>
          </a:p>
        </p:txBody>
      </p:sp>
      <p:graphicFrame>
        <p:nvGraphicFramePr>
          <p:cNvPr id="12294" name="Object 2"/>
          <p:cNvGraphicFramePr>
            <a:graphicFrameLocks noChangeAspect="1"/>
          </p:cNvGraphicFramePr>
          <p:nvPr>
            <p:extLst>
              <p:ext uri="{D42A27DB-BD31-4B8C-83A1-F6EECF244321}">
                <p14:modId xmlns:p14="http://schemas.microsoft.com/office/powerpoint/2010/main" val="3456394133"/>
              </p:ext>
            </p:extLst>
          </p:nvPr>
        </p:nvGraphicFramePr>
        <p:xfrm>
          <a:off x="7092280" y="2073622"/>
          <a:ext cx="1633379" cy="1224409"/>
        </p:xfrm>
        <a:graphic>
          <a:graphicData uri="http://schemas.openxmlformats.org/presentationml/2006/ole">
            <mc:AlternateContent xmlns:mc="http://schemas.openxmlformats.org/markup-compatibility/2006">
              <mc:Choice xmlns:v="urn:schemas-microsoft-com:vml" Requires="v">
                <p:oleObj r:id="rId3" imgW="15238095" imgH="11428571" progId="">
                  <p:embed/>
                </p:oleObj>
              </mc:Choice>
              <mc:Fallback>
                <p:oleObj r:id="rId3" imgW="15238095" imgH="11428571" progId="">
                  <p:embed/>
                  <p:pic>
                    <p:nvPicPr>
                      <p:cNvPr id="12294" name="Object 2"/>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7092280" y="2073622"/>
                        <a:ext cx="1633379" cy="1224409"/>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84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4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Inhaltsplatzhalter 2"/>
          <p:cNvSpPr>
            <a:spLocks noGrp="1"/>
          </p:cNvSpPr>
          <p:nvPr>
            <p:ph idx="1"/>
          </p:nvPr>
        </p:nvSpPr>
        <p:spPr/>
        <p:txBody>
          <a:bodyPr/>
          <a:lstStyle/>
          <a:p>
            <a:pPr algn="ctr">
              <a:buFont typeface="Wingdings" pitchFamily="2" charset="2"/>
              <a:buNone/>
            </a:pPr>
            <a:r>
              <a:rPr lang="de-DE" altLang="de-DE" sz="2400" b="1" dirty="0">
                <a:ea typeface="ＭＳ Ｐゴシック" pitchFamily="34" charset="-128"/>
              </a:rPr>
              <a:t>Vielen Dank für Ihre Aufmerksamkeit!</a:t>
            </a:r>
          </a:p>
          <a:p>
            <a:pPr algn="ctr">
              <a:buFont typeface="Wingdings" pitchFamily="2" charset="2"/>
              <a:buNone/>
            </a:pPr>
            <a:endParaRPr lang="de-DE" altLang="de-DE" sz="2400" b="1" dirty="0">
              <a:ea typeface="ＭＳ Ｐゴシック" pitchFamily="34" charset="-128"/>
            </a:endParaRPr>
          </a:p>
          <a:p>
            <a:pPr algn="ctr">
              <a:buFont typeface="Wingdings" pitchFamily="2" charset="2"/>
              <a:buNone/>
            </a:pPr>
            <a:endParaRPr lang="de-DE" altLang="de-DE" sz="2400" dirty="0">
              <a:ea typeface="ＭＳ Ｐゴシック" pitchFamily="34" charset="-128"/>
            </a:endParaRPr>
          </a:p>
          <a:p>
            <a:pPr algn="ctr">
              <a:buFont typeface="Wingdings" pitchFamily="2" charset="2"/>
              <a:buNone/>
            </a:pPr>
            <a:endParaRPr lang="de-DE" altLang="de-DE" sz="2400" dirty="0">
              <a:ea typeface="ＭＳ Ｐゴシック" pitchFamily="34" charset="-128"/>
            </a:endParaRPr>
          </a:p>
          <a:p>
            <a:pPr algn="ctr">
              <a:buFont typeface="Wingdings" pitchFamily="2" charset="2"/>
              <a:buNone/>
            </a:pPr>
            <a:endParaRPr lang="de-DE" altLang="de-DE" sz="2400" dirty="0">
              <a:ea typeface="ＭＳ Ｐゴシック" pitchFamily="34" charset="-128"/>
            </a:endParaRPr>
          </a:p>
          <a:p>
            <a:pPr algn="ctr">
              <a:buFont typeface="Wingdings" pitchFamily="2" charset="2"/>
              <a:buNone/>
            </a:pPr>
            <a:endParaRPr lang="de-DE" altLang="de-DE" sz="2400" dirty="0">
              <a:ea typeface="ＭＳ Ｐゴシック" pitchFamily="34" charset="-128"/>
            </a:endParaRPr>
          </a:p>
          <a:p>
            <a:pPr algn="ctr">
              <a:buFont typeface="Wingdings" pitchFamily="2" charset="2"/>
              <a:buNone/>
            </a:pPr>
            <a:endParaRPr lang="de-DE" altLang="de-DE" sz="2400" dirty="0">
              <a:ea typeface="ＭＳ Ｐゴシック" pitchFamily="34" charset="-128"/>
            </a:endParaRPr>
          </a:p>
          <a:p>
            <a:pPr algn="ctr">
              <a:buFont typeface="Wingdings" pitchFamily="2" charset="2"/>
              <a:buNone/>
            </a:pPr>
            <a:r>
              <a:rPr lang="de-DE" altLang="de-DE" sz="2400" dirty="0">
                <a:ea typeface="ＭＳ Ｐゴシック" pitchFamily="34" charset="-128"/>
              </a:rPr>
              <a:t>Die Präsentation zum Nachlesen finden Sie unter:</a:t>
            </a:r>
          </a:p>
          <a:p>
            <a:pPr>
              <a:buFont typeface="Wingdings" pitchFamily="2" charset="2"/>
              <a:buNone/>
            </a:pPr>
            <a:r>
              <a:rPr lang="de-DE" altLang="de-DE" sz="2400" u="sng" dirty="0">
                <a:ea typeface="ＭＳ Ｐゴシック" pitchFamily="34" charset="-128"/>
                <a:hlinkClick r:id="rId3"/>
              </a:rPr>
              <a:t>www.bornheim.de/leben-familie/schule-bildung/schulen/</a:t>
            </a:r>
            <a:endParaRPr lang="de-DE" altLang="de-DE" sz="2400" dirty="0">
              <a:ea typeface="ＭＳ Ｐゴシック" pitchFamily="34" charset="-128"/>
            </a:endParaRPr>
          </a:p>
        </p:txBody>
      </p:sp>
      <p:sp>
        <p:nvSpPr>
          <p:cNvPr id="44036"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4ACA552C-3F63-4EE5-A368-BFB5F54418A8}" type="datetime1">
              <a:rPr lang="de-DE" altLang="de-DE" sz="1200" smtClean="0"/>
              <a:pPr>
                <a:spcBef>
                  <a:spcPct val="0"/>
                </a:spcBef>
                <a:buFontTx/>
                <a:buNone/>
              </a:pPr>
              <a:t>11.03.2025</a:t>
            </a:fld>
            <a:endParaRPr lang="de-DE" altLang="de-DE" sz="1200"/>
          </a:p>
        </p:txBody>
      </p:sp>
      <p:sp>
        <p:nvSpPr>
          <p:cNvPr id="44037" name="Foliennummernplatzhalt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a:solidFill>
                  <a:schemeClr val="bg1"/>
                </a:solidFill>
              </a:rPr>
              <a:t> </a:t>
            </a:r>
            <a:fld id="{193F7BAD-7850-44A6-BA2F-EF457A9AC66B}" type="slidenum">
              <a:rPr lang="de-DE" altLang="de-DE" sz="1200">
                <a:solidFill>
                  <a:schemeClr val="bg1"/>
                </a:solidFill>
              </a:rPr>
              <a:pPr>
                <a:spcBef>
                  <a:spcPct val="0"/>
                </a:spcBef>
                <a:buFontTx/>
                <a:buNone/>
              </a:pPr>
              <a:t>22</a:t>
            </a:fld>
            <a:endParaRPr lang="de-DE" altLang="de-DE" sz="1200">
              <a:solidFill>
                <a:schemeClr val="bg1"/>
              </a:solidFill>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3701" y="2348880"/>
            <a:ext cx="32924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9939">
                                            <p:txEl>
                                              <p:pRg st="7" end="7"/>
                                            </p:txEl>
                                          </p:spTgt>
                                        </p:tgtEl>
                                        <p:attrNameLst>
                                          <p:attrName>style.visibility</p:attrName>
                                        </p:attrNameLst>
                                      </p:cBhvr>
                                      <p:to>
                                        <p:strVal val="visible"/>
                                      </p:to>
                                    </p:set>
                                    <p:anim calcmode="lin" valueType="num">
                                      <p:cBhvr additive="base">
                                        <p:cTn id="13" dur="1000" fill="hold"/>
                                        <p:tgtEl>
                                          <p:spTgt spid="39939">
                                            <p:txEl>
                                              <p:pRg st="7" end="7"/>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39939">
                                            <p:txEl>
                                              <p:pRg st="7" end="7"/>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9939">
                                            <p:txEl>
                                              <p:pRg st="8" end="8"/>
                                            </p:txEl>
                                          </p:spTgt>
                                        </p:tgtEl>
                                        <p:attrNameLst>
                                          <p:attrName>style.visibility</p:attrName>
                                        </p:attrNameLst>
                                      </p:cBhvr>
                                      <p:to>
                                        <p:strVal val="visible"/>
                                      </p:to>
                                    </p:set>
                                    <p:anim calcmode="lin" valueType="num">
                                      <p:cBhvr additive="base">
                                        <p:cTn id="17" dur="1000" fill="hold"/>
                                        <p:tgtEl>
                                          <p:spTgt spid="39939">
                                            <p:txEl>
                                              <p:pRg st="8" end="8"/>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993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defTabSz="957263">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defTabSz="957263">
              <a:spcBef>
                <a:spcPct val="20000"/>
              </a:spcBef>
              <a:buChar char="•"/>
              <a:defRPr sz="2400">
                <a:solidFill>
                  <a:schemeClr val="tx1"/>
                </a:solidFill>
                <a:latin typeface="Arial" pitchFamily="34" charset="0"/>
                <a:ea typeface="ＭＳ Ｐゴシック" pitchFamily="34" charset="-128"/>
              </a:defRPr>
            </a:lvl3pPr>
            <a:lvl4pPr marL="1600200" indent="-228600" defTabSz="957263">
              <a:spcBef>
                <a:spcPct val="20000"/>
              </a:spcBef>
              <a:buChar char="–"/>
              <a:defRPr sz="2000">
                <a:solidFill>
                  <a:schemeClr val="tx1"/>
                </a:solidFill>
                <a:latin typeface="Arial" pitchFamily="34" charset="0"/>
                <a:ea typeface="ＭＳ Ｐゴシック" pitchFamily="34" charset="-128"/>
              </a:defRPr>
            </a:lvl4pPr>
            <a:lvl5pPr marL="2057400" indent="-228600" defTabSz="957263">
              <a:spcBef>
                <a:spcPct val="20000"/>
              </a:spcBef>
              <a:buChar char="»"/>
              <a:defRPr>
                <a:solidFill>
                  <a:schemeClr val="tx1"/>
                </a:solidFill>
                <a:latin typeface="Arial" pitchFamily="34" charset="0"/>
                <a:ea typeface="ＭＳ Ｐゴシック" pitchFamily="34" charset="-128"/>
              </a:defRPr>
            </a:lvl5pPr>
            <a:lvl6pPr marL="2514600" indent="-228600" defTabSz="957263"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defTabSz="957263"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defTabSz="957263"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defTabSz="957263"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B3E3782A-0E49-41EF-8FAC-7C00C31173EF}" type="datetime1">
              <a:rPr lang="de-DE" altLang="de-DE" sz="1200" smtClean="0"/>
              <a:pPr>
                <a:spcBef>
                  <a:spcPct val="0"/>
                </a:spcBef>
                <a:buFontTx/>
                <a:buNone/>
              </a:pPr>
              <a:t>11.03.2025</a:t>
            </a:fld>
            <a:endParaRPr lang="de-DE" altLang="de-DE" sz="1100" dirty="0"/>
          </a:p>
        </p:txBody>
      </p:sp>
      <p:sp>
        <p:nvSpPr>
          <p:cNvPr id="15363"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defTabSz="957263">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defTabSz="957263">
              <a:spcBef>
                <a:spcPct val="20000"/>
              </a:spcBef>
              <a:buChar char="•"/>
              <a:defRPr sz="2400">
                <a:solidFill>
                  <a:schemeClr val="tx1"/>
                </a:solidFill>
                <a:latin typeface="Arial" pitchFamily="34" charset="0"/>
                <a:ea typeface="ＭＳ Ｐゴシック" pitchFamily="34" charset="-128"/>
              </a:defRPr>
            </a:lvl3pPr>
            <a:lvl4pPr marL="1600200" indent="-228600" defTabSz="957263">
              <a:spcBef>
                <a:spcPct val="20000"/>
              </a:spcBef>
              <a:buChar char="–"/>
              <a:defRPr sz="2000">
                <a:solidFill>
                  <a:schemeClr val="tx1"/>
                </a:solidFill>
                <a:latin typeface="Arial" pitchFamily="34" charset="0"/>
                <a:ea typeface="ＭＳ Ｐゴシック" pitchFamily="34" charset="-128"/>
              </a:defRPr>
            </a:lvl4pPr>
            <a:lvl5pPr marL="2057400" indent="-228600" defTabSz="957263">
              <a:spcBef>
                <a:spcPct val="20000"/>
              </a:spcBef>
              <a:buChar char="»"/>
              <a:defRPr>
                <a:solidFill>
                  <a:schemeClr val="tx1"/>
                </a:solidFill>
                <a:latin typeface="Arial" pitchFamily="34" charset="0"/>
                <a:ea typeface="ＭＳ Ｐゴシック" pitchFamily="34" charset="-128"/>
              </a:defRPr>
            </a:lvl5pPr>
            <a:lvl6pPr marL="2514600" indent="-228600" defTabSz="957263"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defTabSz="957263"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defTabSz="957263"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defTabSz="957263"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300">
                <a:solidFill>
                  <a:schemeClr val="bg1"/>
                </a:solidFill>
              </a:rPr>
              <a:t>Seite</a:t>
            </a:r>
          </a:p>
          <a:p>
            <a:pPr>
              <a:spcBef>
                <a:spcPct val="0"/>
              </a:spcBef>
              <a:buFontTx/>
              <a:buNone/>
            </a:pPr>
            <a:r>
              <a:rPr lang="de-DE" altLang="de-DE" sz="1300" b="1">
                <a:solidFill>
                  <a:schemeClr val="bg1"/>
                </a:solidFill>
              </a:rPr>
              <a:t> </a:t>
            </a:r>
            <a:fld id="{23478D88-BB44-40F5-8269-B05B3BE70E40}" type="slidenum">
              <a:rPr lang="de-DE" altLang="de-DE" sz="1300" b="1">
                <a:solidFill>
                  <a:schemeClr val="bg1"/>
                </a:solidFill>
              </a:rPr>
              <a:pPr>
                <a:spcBef>
                  <a:spcPct val="0"/>
                </a:spcBef>
                <a:buFontTx/>
                <a:buNone/>
              </a:pPr>
              <a:t>3</a:t>
            </a:fld>
            <a:endParaRPr lang="de-DE" altLang="de-DE" sz="1300" b="1">
              <a:solidFill>
                <a:schemeClr val="bg1"/>
              </a:solidFill>
            </a:endParaRPr>
          </a:p>
        </p:txBody>
      </p:sp>
      <p:sp>
        <p:nvSpPr>
          <p:cNvPr id="15364" name="Rectangle 2"/>
          <p:cNvSpPr>
            <a:spLocks noGrp="1" noChangeArrowheads="1"/>
          </p:cNvSpPr>
          <p:nvPr>
            <p:ph type="title"/>
          </p:nvPr>
        </p:nvSpPr>
        <p:spPr/>
        <p:txBody>
          <a:bodyPr/>
          <a:lstStyle/>
          <a:p>
            <a:pPr eaLnBrk="1" hangingPunct="1"/>
            <a:r>
              <a:rPr lang="de-DE" altLang="de-DE" sz="2800" dirty="0">
                <a:solidFill>
                  <a:srgbClr val="FFFFFF"/>
                </a:solidFill>
                <a:latin typeface="Calibri" pitchFamily="34" charset="0"/>
                <a:ea typeface="ＭＳ Ｐゴシック" pitchFamily="34" charset="-128"/>
              </a:rPr>
              <a:t>Sozialkompetenz in der praktischen Arbeit</a:t>
            </a:r>
            <a:endParaRPr lang="de-DE" altLang="de-DE" sz="2800" dirty="0">
              <a:solidFill>
                <a:schemeClr val="tx1"/>
              </a:solidFill>
              <a:ea typeface="ＭＳ Ｐゴシック" pitchFamily="34" charset="-128"/>
            </a:endParaRPr>
          </a:p>
        </p:txBody>
      </p:sp>
      <p:sp>
        <p:nvSpPr>
          <p:cNvPr id="27653" name="Textfeld 1"/>
          <p:cNvSpPr txBox="1">
            <a:spLocks noChangeArrowheads="1"/>
          </p:cNvSpPr>
          <p:nvPr/>
        </p:nvSpPr>
        <p:spPr bwMode="auto">
          <a:xfrm>
            <a:off x="1187450" y="1844675"/>
            <a:ext cx="6119813" cy="461665"/>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buFont typeface="Arial" panose="020B0604020202020204" pitchFamily="34" charset="0"/>
              <a:buChar char="•"/>
              <a:defRPr/>
            </a:pPr>
            <a:r>
              <a:rPr lang="de-DE" altLang="de-DE" dirty="0">
                <a:latin typeface="+mn-lt"/>
                <a:cs typeface="ＭＳ Ｐゴシック" charset="0"/>
              </a:rPr>
              <a:t>Sozialkompetenz</a:t>
            </a:r>
            <a:endParaRPr lang="de-DE" altLang="de-DE" sz="3200" dirty="0">
              <a:latin typeface="+mn-lt"/>
              <a:cs typeface="ＭＳ Ｐゴシック" charset="0"/>
            </a:endParaRPr>
          </a:p>
        </p:txBody>
      </p:sp>
      <p:pic>
        <p:nvPicPr>
          <p:cNvPr id="6151"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492375"/>
            <a:ext cx="39782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C:\Neuer Ordner\IMG-20190506-WA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492374"/>
            <a:ext cx="4014923" cy="301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1000" fill="hold"/>
                                        <p:tgtEl>
                                          <p:spTgt spid="6151"/>
                                        </p:tgtEl>
                                        <p:attrNameLst>
                                          <p:attrName>ppt_x</p:attrName>
                                        </p:attrNameLst>
                                      </p:cBhvr>
                                      <p:tavLst>
                                        <p:tav tm="0">
                                          <p:val>
                                            <p:strVal val="1+#ppt_w/2"/>
                                          </p:val>
                                        </p:tav>
                                        <p:tav tm="100000">
                                          <p:val>
                                            <p:strVal val="#ppt_x"/>
                                          </p:val>
                                        </p:tav>
                                      </p:tavLst>
                                    </p:anim>
                                    <p:anim calcmode="lin" valueType="num">
                                      <p:cBhvr additive="base">
                                        <p:cTn id="8" dur="1000" fill="hold"/>
                                        <p:tgtEl>
                                          <p:spTgt spid="61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additive="base">
                                        <p:cTn id="13" dur="500" fill="hold"/>
                                        <p:tgtEl>
                                          <p:spTgt spid="15368"/>
                                        </p:tgtEl>
                                        <p:attrNameLst>
                                          <p:attrName>ppt_x</p:attrName>
                                        </p:attrNameLst>
                                      </p:cBhvr>
                                      <p:tavLst>
                                        <p:tav tm="0">
                                          <p:val>
                                            <p:strVal val="1+#ppt_w/2"/>
                                          </p:val>
                                        </p:tav>
                                        <p:tav tm="100000">
                                          <p:val>
                                            <p:strVal val="#ppt_x"/>
                                          </p:val>
                                        </p:tav>
                                      </p:tavLst>
                                    </p:anim>
                                    <p:anim calcmode="lin" valueType="num">
                                      <p:cBhvr additive="base">
                                        <p:cTn id="14" dur="500" fill="hold"/>
                                        <p:tgtEl>
                                          <p:spTgt spid="153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de-DE" altLang="de-DE" sz="2800" dirty="0">
                <a:ea typeface="ＭＳ Ｐゴシック" pitchFamily="34" charset="-128"/>
              </a:rPr>
              <a:t>Eltern als Experten</a:t>
            </a:r>
          </a:p>
        </p:txBody>
      </p:sp>
      <p:sp>
        <p:nvSpPr>
          <p:cNvPr id="8195" name="Inhaltsplatzhalter 2"/>
          <p:cNvSpPr>
            <a:spLocks noGrp="1"/>
          </p:cNvSpPr>
          <p:nvPr>
            <p:ph idx="1"/>
          </p:nvPr>
        </p:nvSpPr>
        <p:spPr>
          <a:xfrm>
            <a:off x="251520" y="1626642"/>
            <a:ext cx="8640960" cy="2738462"/>
          </a:xfrm>
        </p:spPr>
        <p:txBody>
          <a:bodyPr/>
          <a:lstStyle/>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Beteiligung an Entscheidungen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Miteinander Spiele spielen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Über Gefühle sprechen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Kinder über Dinge, die sie selbst betreffen, informieren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a:t>
            </a:r>
          </a:p>
          <a:p>
            <a:pPr marL="0" indent="0">
              <a:buNone/>
            </a:pPr>
            <a:endParaRPr lang="de-DE" altLang="de-DE" dirty="0">
              <a:ea typeface="ＭＳ Ｐゴシック" pitchFamily="34" charset="-128"/>
            </a:endParaRPr>
          </a:p>
        </p:txBody>
      </p:sp>
      <p:sp>
        <p:nvSpPr>
          <p:cNvPr id="16388"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817A33F7-3105-46C4-B20B-19EB3F57EF5F}" type="datetime1">
              <a:rPr lang="de-DE" altLang="de-DE" sz="1200" smtClean="0"/>
              <a:pPr>
                <a:spcBef>
                  <a:spcPct val="0"/>
                </a:spcBef>
                <a:buFontTx/>
                <a:buNone/>
              </a:pPr>
              <a:t>11.03.2025</a:t>
            </a:fld>
            <a:endParaRPr lang="de-DE" altLang="de-DE" sz="1200"/>
          </a:p>
        </p:txBody>
      </p:sp>
      <p:sp>
        <p:nvSpPr>
          <p:cNvPr id="16389" name="Foliennummernplatzhalt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913E0762-A946-43C1-9F64-8295D3C5A626}" type="slidenum">
              <a:rPr lang="de-DE" altLang="de-DE" sz="1200" b="1">
                <a:solidFill>
                  <a:schemeClr val="bg1"/>
                </a:solidFill>
              </a:rPr>
              <a:pPr>
                <a:spcBef>
                  <a:spcPct val="0"/>
                </a:spcBef>
                <a:buFontTx/>
                <a:buNone/>
              </a:pPr>
              <a:t>4</a:t>
            </a:fld>
            <a:endParaRPr lang="de-DE" altLang="de-DE" sz="1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anim calcmode="lin" valueType="num">
                                      <p:cBhvr additive="base">
                                        <p:cTn id="11" dur="1000" fill="hold"/>
                                        <p:tgtEl>
                                          <p:spTgt spid="8195">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 calcmode="lin" valueType="num">
                                      <p:cBhvr additive="base">
                                        <p:cTn id="17" dur="1000" fill="hold"/>
                                        <p:tgtEl>
                                          <p:spTgt spid="8195">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8195">
                                            <p:txEl>
                                              <p:pRg st="3" end="3"/>
                                            </p:txEl>
                                          </p:spTgt>
                                        </p:tgtEl>
                                        <p:attrNameLst>
                                          <p:attrName>style.visibility</p:attrName>
                                        </p:attrNameLst>
                                      </p:cBhvr>
                                      <p:to>
                                        <p:strVal val="visible"/>
                                      </p:to>
                                    </p:set>
                                    <p:anim calcmode="lin" valueType="num">
                                      <p:cBhvr additive="base">
                                        <p:cTn id="23" dur="1000" fill="hold"/>
                                        <p:tgtEl>
                                          <p:spTgt spid="8195">
                                            <p:txEl>
                                              <p:pRg st="3" end="3"/>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81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8195">
                                            <p:txEl>
                                              <p:pRg st="4" end="4"/>
                                            </p:txEl>
                                          </p:spTgt>
                                        </p:tgtEl>
                                        <p:attrNameLst>
                                          <p:attrName>style.visibility</p:attrName>
                                        </p:attrNameLst>
                                      </p:cBhvr>
                                      <p:to>
                                        <p:strVal val="visible"/>
                                      </p:to>
                                    </p:set>
                                    <p:anim calcmode="lin" valueType="num">
                                      <p:cBhvr additive="base">
                                        <p:cTn id="29" dur="1000" fill="hold"/>
                                        <p:tgtEl>
                                          <p:spTgt spid="8195">
                                            <p:txEl>
                                              <p:pRg st="4" end="4"/>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81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693800" y="487538"/>
            <a:ext cx="6696075" cy="720725"/>
          </a:xfrm>
        </p:spPr>
        <p:txBody>
          <a:bodyPr/>
          <a:lstStyle/>
          <a:p>
            <a:pPr eaLnBrk="1" hangingPunct="1"/>
            <a:r>
              <a:rPr lang="de-DE" altLang="de-DE" sz="2800" dirty="0">
                <a:latin typeface="Calibri" pitchFamily="34" charset="0"/>
                <a:ea typeface="ＭＳ Ｐゴシック" pitchFamily="34" charset="-128"/>
              </a:rPr>
              <a:t>Sach- und Methodenkompetenz in der     	praktischen Arbeit</a:t>
            </a:r>
          </a:p>
        </p:txBody>
      </p:sp>
      <p:sp>
        <p:nvSpPr>
          <p:cNvPr id="17411"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47462573-A0CB-4663-BBC3-1C0AC28721E0}" type="datetime1">
              <a:rPr lang="de-DE" altLang="de-DE" sz="1200" smtClean="0"/>
              <a:pPr>
                <a:spcBef>
                  <a:spcPct val="0"/>
                </a:spcBef>
                <a:buFontTx/>
                <a:buNone/>
              </a:pPr>
              <a:t>11.03.2025</a:t>
            </a:fld>
            <a:endParaRPr lang="de-DE" altLang="de-DE" sz="1200"/>
          </a:p>
        </p:txBody>
      </p:sp>
      <p:sp>
        <p:nvSpPr>
          <p:cNvPr id="17412"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EEF14178-21CE-4FFD-81FC-BBE39B3DF4C1}" type="slidenum">
              <a:rPr lang="de-DE" altLang="de-DE" sz="1200" b="1">
                <a:solidFill>
                  <a:schemeClr val="bg1"/>
                </a:solidFill>
              </a:rPr>
              <a:pPr>
                <a:spcBef>
                  <a:spcPct val="0"/>
                </a:spcBef>
                <a:buFontTx/>
                <a:buNone/>
              </a:pPr>
              <a:t>5</a:t>
            </a:fld>
            <a:endParaRPr lang="de-DE" altLang="de-DE" sz="1200" b="1">
              <a:solidFill>
                <a:schemeClr val="bg1"/>
              </a:solidFill>
            </a:endParaRPr>
          </a:p>
        </p:txBody>
      </p:sp>
      <p:sp>
        <p:nvSpPr>
          <p:cNvPr id="17413" name="Inhaltsplatzhalter 1"/>
          <p:cNvSpPr>
            <a:spLocks noGrp="1"/>
          </p:cNvSpPr>
          <p:nvPr>
            <p:ph idx="1"/>
          </p:nvPr>
        </p:nvSpPr>
        <p:spPr/>
        <p:txBody>
          <a:bodyPr/>
          <a:lstStyle/>
          <a:p>
            <a:pPr>
              <a:buFont typeface="Arial" panose="020B0604020202020204" pitchFamily="34" charset="0"/>
              <a:buChar char="•"/>
            </a:pPr>
            <a:r>
              <a:rPr lang="de-DE" altLang="de-DE" sz="2400" dirty="0" err="1">
                <a:ea typeface="ＭＳ Ｐゴシック" pitchFamily="34" charset="-128"/>
              </a:rPr>
              <a:t>Sach</a:t>
            </a:r>
            <a:r>
              <a:rPr lang="de-DE" altLang="de-DE" sz="2400" dirty="0">
                <a:ea typeface="ＭＳ Ｐゴシック" pitchFamily="34" charset="-128"/>
              </a:rPr>
              <a:t> - Methodenkompetenz</a:t>
            </a:r>
          </a:p>
        </p:txBody>
      </p:sp>
      <p:pic>
        <p:nvPicPr>
          <p:cNvPr id="9223"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24" y="2247062"/>
            <a:ext cx="3044205" cy="246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1484C382-B706-56B0-AAC7-14C2D14BA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3702" y="2255487"/>
            <a:ext cx="2897869" cy="2173402"/>
          </a:xfrm>
          <a:prstGeom prst="rect">
            <a:avLst/>
          </a:prstGeom>
        </p:spPr>
      </p:pic>
      <p:pic>
        <p:nvPicPr>
          <p:cNvPr id="6" name="Grafik 5">
            <a:extLst>
              <a:ext uri="{FF2B5EF4-FFF2-40B4-BE49-F238E27FC236}">
                <a16:creationId xmlns:a16="http://schemas.microsoft.com/office/drawing/2014/main" id="{1072BE8E-E1A9-63A0-F796-A6353BAD25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9918" y="3851833"/>
            <a:ext cx="3275856" cy="2456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1000" fill="hold"/>
                                        <p:tgtEl>
                                          <p:spTgt spid="9223"/>
                                        </p:tgtEl>
                                        <p:attrNameLst>
                                          <p:attrName>ppt_x</p:attrName>
                                        </p:attrNameLst>
                                      </p:cBhvr>
                                      <p:tavLst>
                                        <p:tav tm="0">
                                          <p:val>
                                            <p:strVal val="1+#ppt_w/2"/>
                                          </p:val>
                                        </p:tav>
                                        <p:tav tm="100000">
                                          <p:val>
                                            <p:strVal val="#ppt_x"/>
                                          </p:val>
                                        </p:tav>
                                      </p:tavLst>
                                    </p:anim>
                                    <p:anim calcmode="lin" valueType="num">
                                      <p:cBhvr additive="base">
                                        <p:cTn id="8" dur="1000" fill="hold"/>
                                        <p:tgtEl>
                                          <p:spTgt spid="9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DE" altLang="de-DE" sz="2800" dirty="0">
                <a:ea typeface="ＭＳ Ｐゴシック" pitchFamily="34" charset="-128"/>
              </a:rPr>
              <a:t>Eltern als Experten</a:t>
            </a:r>
          </a:p>
        </p:txBody>
      </p:sp>
      <p:sp>
        <p:nvSpPr>
          <p:cNvPr id="11267" name="Inhaltsplatzhalter 2"/>
          <p:cNvSpPr>
            <a:spLocks noGrp="1"/>
          </p:cNvSpPr>
          <p:nvPr>
            <p:ph idx="1"/>
          </p:nvPr>
        </p:nvSpPr>
        <p:spPr>
          <a:xfrm>
            <a:off x="179512" y="1700808"/>
            <a:ext cx="8856984" cy="2808213"/>
          </a:xfrm>
        </p:spPr>
        <p:txBody>
          <a:bodyPr/>
          <a:lstStyle/>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Neue Medien sinnvoll und maßvoll einsetzen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Neugier nutzen und fördern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Kinder ausprobieren lassen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Kinder im Haushalt bei Tätigkeiten beteiligen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Draußen spielen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a:t>
            </a:r>
          </a:p>
          <a:p>
            <a:pPr>
              <a:buFont typeface="Arial" panose="020B0604020202020204" pitchFamily="34" charset="0"/>
              <a:buChar char="•"/>
            </a:pPr>
            <a:endParaRPr lang="de-DE" altLang="de-DE" dirty="0">
              <a:ea typeface="ＭＳ Ｐゴシック" pitchFamily="34" charset="-128"/>
            </a:endParaRPr>
          </a:p>
          <a:p>
            <a:pPr>
              <a:buFont typeface="Arial" panose="020B0604020202020204" pitchFamily="34" charset="0"/>
              <a:buChar char="•"/>
            </a:pPr>
            <a:endParaRPr lang="de-DE" altLang="de-DE" dirty="0">
              <a:ea typeface="ＭＳ Ｐゴシック" pitchFamily="34" charset="-128"/>
            </a:endParaRPr>
          </a:p>
        </p:txBody>
      </p:sp>
      <p:sp>
        <p:nvSpPr>
          <p:cNvPr id="18436"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None/>
            </a:pPr>
            <a:fld id="{407AB119-AF98-4658-A4BD-82AABBA9C031}" type="datetime1">
              <a:rPr lang="de-DE" altLang="de-DE" sz="1200" smtClean="0"/>
              <a:pPr>
                <a:spcBef>
                  <a:spcPct val="0"/>
                </a:spcBef>
                <a:buNone/>
              </a:pPr>
              <a:t>11.03.2025</a:t>
            </a:fld>
            <a:endParaRPr lang="de-DE" altLang="de-DE" sz="1200" dirty="0"/>
          </a:p>
        </p:txBody>
      </p:sp>
      <p:sp>
        <p:nvSpPr>
          <p:cNvPr id="18437" name="Foliennummernplatzhalter 4"/>
          <p:cNvSpPr>
            <a:spLocks noGrp="1"/>
          </p:cNvSpPr>
          <p:nvPr>
            <p:ph type="sldNum" sz="quarter" idx="12"/>
          </p:nvPr>
        </p:nvSpPr>
        <p:spPr>
          <a:xfrm>
            <a:off x="8460433" y="6309320"/>
            <a:ext cx="683568" cy="5486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None/>
            </a:pPr>
            <a:r>
              <a:rPr lang="de-DE" altLang="de-DE" sz="1200" dirty="0">
                <a:solidFill>
                  <a:schemeClr val="bg1"/>
                </a:solidFill>
              </a:rPr>
              <a:t>Seite </a:t>
            </a:r>
          </a:p>
          <a:p>
            <a:pPr>
              <a:spcBef>
                <a:spcPct val="0"/>
              </a:spcBef>
              <a:buNone/>
            </a:pPr>
            <a:fld id="{1D53B24C-5744-4B09-97AE-C02D7A3CA3D1}" type="slidenum">
              <a:rPr lang="de-DE" altLang="de-DE" sz="1200" b="1" smtClean="0">
                <a:solidFill>
                  <a:schemeClr val="bg1"/>
                </a:solidFill>
              </a:rPr>
              <a:pPr>
                <a:spcBef>
                  <a:spcPct val="0"/>
                </a:spcBef>
                <a:buNone/>
              </a:pPr>
              <a:t>6</a:t>
            </a:fld>
            <a:endParaRPr lang="de-DE" altLang="de-DE"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anim calcmode="lin" valueType="num">
                                      <p:cBhvr additive="base">
                                        <p:cTn id="11" dur="1000" fill="hold"/>
                                        <p:tgtEl>
                                          <p:spTgt spid="11267">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 calcmode="lin" valueType="num">
                                      <p:cBhvr additive="base">
                                        <p:cTn id="17" dur="1000" fill="hold"/>
                                        <p:tgtEl>
                                          <p:spTgt spid="11267">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anim calcmode="lin" valueType="num">
                                      <p:cBhvr additive="base">
                                        <p:cTn id="23" dur="1000" fill="hold"/>
                                        <p:tgtEl>
                                          <p:spTgt spid="11267">
                                            <p:txEl>
                                              <p:pRg st="3" end="3"/>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12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11267">
                                            <p:txEl>
                                              <p:pRg st="4" end="4"/>
                                            </p:txEl>
                                          </p:spTgt>
                                        </p:tgtEl>
                                        <p:attrNameLst>
                                          <p:attrName>style.visibility</p:attrName>
                                        </p:attrNameLst>
                                      </p:cBhvr>
                                      <p:to>
                                        <p:strVal val="visible"/>
                                      </p:to>
                                    </p:set>
                                    <p:anim calcmode="lin" valueType="num">
                                      <p:cBhvr additive="base">
                                        <p:cTn id="29" dur="1000" fill="hold"/>
                                        <p:tgtEl>
                                          <p:spTgt spid="11267">
                                            <p:txEl>
                                              <p:pRg st="4" end="4"/>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112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11267">
                                            <p:txEl>
                                              <p:pRg st="5" end="5"/>
                                            </p:txEl>
                                          </p:spTgt>
                                        </p:tgtEl>
                                        <p:attrNameLst>
                                          <p:attrName>style.visibility</p:attrName>
                                        </p:attrNameLst>
                                      </p:cBhvr>
                                      <p:to>
                                        <p:strVal val="visible"/>
                                      </p:to>
                                    </p:set>
                                    <p:anim calcmode="lin" valueType="num">
                                      <p:cBhvr additive="base">
                                        <p:cTn id="35" dur="1000" fill="hold"/>
                                        <p:tgtEl>
                                          <p:spTgt spid="11267">
                                            <p:txEl>
                                              <p:pRg st="5" end="5"/>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112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pPr eaLnBrk="1" hangingPunct="1"/>
            <a:r>
              <a:rPr lang="de-DE" altLang="de-DE" sz="2800" dirty="0">
                <a:latin typeface="Calibri" pitchFamily="34" charset="0"/>
                <a:ea typeface="ＭＳ Ｐゴシック" pitchFamily="34" charset="-128"/>
              </a:rPr>
              <a:t>Selbstkompetenz in der praktischen Arbeit</a:t>
            </a:r>
          </a:p>
        </p:txBody>
      </p:sp>
      <p:sp>
        <p:nvSpPr>
          <p:cNvPr id="19459"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5DB477F0-61C3-4DAE-A03D-49B24579654E}" type="datetime1">
              <a:rPr lang="de-DE" altLang="de-DE" sz="1200" smtClean="0"/>
              <a:pPr>
                <a:spcBef>
                  <a:spcPct val="0"/>
                </a:spcBef>
                <a:buFontTx/>
                <a:buNone/>
              </a:pPr>
              <a:t>11.03.2025</a:t>
            </a:fld>
            <a:endParaRPr lang="de-DE" altLang="de-DE" sz="1200"/>
          </a:p>
        </p:txBody>
      </p:sp>
      <p:sp>
        <p:nvSpPr>
          <p:cNvPr id="19460"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3D176877-5C0C-4B7C-9173-2009FDFB68F2}" type="slidenum">
              <a:rPr lang="de-DE" altLang="de-DE" sz="1200" b="1">
                <a:solidFill>
                  <a:schemeClr val="bg1"/>
                </a:solidFill>
              </a:rPr>
              <a:pPr>
                <a:spcBef>
                  <a:spcPct val="0"/>
                </a:spcBef>
                <a:buFontTx/>
                <a:buNone/>
              </a:pPr>
              <a:t>7</a:t>
            </a:fld>
            <a:endParaRPr lang="de-DE" altLang="de-DE" sz="1200" b="1">
              <a:solidFill>
                <a:schemeClr val="bg1"/>
              </a:solidFill>
            </a:endParaRPr>
          </a:p>
        </p:txBody>
      </p:sp>
      <p:sp>
        <p:nvSpPr>
          <p:cNvPr id="19461" name="Inhaltsplatzhalter 1"/>
          <p:cNvSpPr>
            <a:spLocks noGrp="1"/>
          </p:cNvSpPr>
          <p:nvPr>
            <p:ph idx="1"/>
          </p:nvPr>
        </p:nvSpPr>
        <p:spPr/>
        <p:txBody>
          <a:bodyPr/>
          <a:lstStyle/>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Selbstkompetenz</a:t>
            </a:r>
          </a:p>
        </p:txBody>
      </p:sp>
      <p:pic>
        <p:nvPicPr>
          <p:cNvPr id="12295" name="Grafik 1"/>
          <p:cNvPicPr>
            <a:picLocks noChangeAspect="1"/>
          </p:cNvPicPr>
          <p:nvPr/>
        </p:nvPicPr>
        <p:blipFill>
          <a:blip r:embed="rId3">
            <a:extLst>
              <a:ext uri="{28A0092B-C50C-407E-A947-70E740481C1C}">
                <a14:useLocalDpi xmlns:a14="http://schemas.microsoft.com/office/drawing/2010/main" val="0"/>
              </a:ext>
            </a:extLst>
          </a:blip>
          <a:srcRect l="11414" t="9050" r="6300" b="-1050"/>
          <a:stretch>
            <a:fillRect/>
          </a:stretch>
        </p:blipFill>
        <p:spPr bwMode="auto">
          <a:xfrm>
            <a:off x="309563" y="2251075"/>
            <a:ext cx="377666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66A44DEE-5348-CEB1-8391-2CB027013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7778" y="2132856"/>
            <a:ext cx="3258638" cy="3772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anim calcmode="lin" valueType="num">
                                      <p:cBhvr additive="base">
                                        <p:cTn id="7" dur="1000" fill="hold"/>
                                        <p:tgtEl>
                                          <p:spTgt spid="12295"/>
                                        </p:tgtEl>
                                        <p:attrNameLst>
                                          <p:attrName>ppt_x</p:attrName>
                                        </p:attrNameLst>
                                      </p:cBhvr>
                                      <p:tavLst>
                                        <p:tav tm="0">
                                          <p:val>
                                            <p:strVal val="1+#ppt_w/2"/>
                                          </p:val>
                                        </p:tav>
                                        <p:tav tm="100000">
                                          <p:val>
                                            <p:strVal val="#ppt_x"/>
                                          </p:val>
                                        </p:tav>
                                      </p:tavLst>
                                    </p:anim>
                                    <p:anim calcmode="lin" valueType="num">
                                      <p:cBhvr additive="base">
                                        <p:cTn id="8" dur="1000" fill="hold"/>
                                        <p:tgtEl>
                                          <p:spTgt spid="12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de-DE" altLang="de-DE" sz="2800" dirty="0">
                <a:ea typeface="ＭＳ Ｐゴシック" pitchFamily="34" charset="-128"/>
              </a:rPr>
              <a:t>Eltern als Experten</a:t>
            </a:r>
          </a:p>
        </p:txBody>
      </p:sp>
      <p:sp>
        <p:nvSpPr>
          <p:cNvPr id="14339" name="Inhaltsplatzhalter 2"/>
          <p:cNvSpPr>
            <a:spLocks noGrp="1"/>
          </p:cNvSpPr>
          <p:nvPr>
            <p:ph idx="1"/>
          </p:nvPr>
        </p:nvSpPr>
        <p:spPr/>
        <p:txBody>
          <a:bodyPr/>
          <a:lstStyle/>
          <a:p>
            <a:pPr>
              <a:buFont typeface="Arial" panose="020B0604020202020204" pitchFamily="34" charset="0"/>
              <a:buChar char="•"/>
            </a:pPr>
            <a:endParaRPr lang="de-DE" altLang="de-DE" sz="2400" dirty="0">
              <a:ea typeface="ＭＳ Ｐゴシック" pitchFamily="34" charset="-128"/>
            </a:endParaRP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Kinder sich selbst anziehen lassen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Kinder Dinge selbst erledigen lassen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Kindern Dinge/Aufgaben zutrauen</a:t>
            </a:r>
          </a:p>
          <a:p>
            <a:pPr>
              <a:buFont typeface="Arial" panose="020B0604020202020204" pitchFamily="34" charset="0"/>
              <a:buChar char="•"/>
            </a:pPr>
            <a:r>
              <a:rPr lang="de-DE" altLang="de-DE" sz="2400" dirty="0">
                <a:latin typeface="Calibri" panose="020F0502020204030204" pitchFamily="34" charset="0"/>
                <a:ea typeface="ＭＳ Ｐゴシック" pitchFamily="34" charset="-128"/>
                <a:cs typeface="Calibri" panose="020F0502020204030204" pitchFamily="34" charset="0"/>
              </a:rPr>
              <a:t>…</a:t>
            </a:r>
          </a:p>
        </p:txBody>
      </p:sp>
      <p:sp>
        <p:nvSpPr>
          <p:cNvPr id="20484"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5E119CD8-AFF9-48CA-84ED-01C0F6315D4F}" type="datetime1">
              <a:rPr lang="de-DE" altLang="de-DE" sz="1200" smtClean="0"/>
              <a:pPr>
                <a:spcBef>
                  <a:spcPct val="0"/>
                </a:spcBef>
                <a:buFontTx/>
                <a:buNone/>
              </a:pPr>
              <a:t>11.03.2025</a:t>
            </a:fld>
            <a:endParaRPr lang="de-DE" altLang="de-DE" sz="1200"/>
          </a:p>
        </p:txBody>
      </p:sp>
      <p:sp>
        <p:nvSpPr>
          <p:cNvPr id="20485" name="Foliennummernplatzhalt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9C47A269-5FAA-4BB2-8E35-0A915ED741D8}" type="slidenum">
              <a:rPr lang="de-DE" altLang="de-DE" sz="1200" b="1">
                <a:solidFill>
                  <a:schemeClr val="bg1"/>
                </a:solidFill>
              </a:rPr>
              <a:pPr>
                <a:spcBef>
                  <a:spcPct val="0"/>
                </a:spcBef>
                <a:buFontTx/>
                <a:buNone/>
              </a:pPr>
              <a:t>8</a:t>
            </a:fld>
            <a:endParaRPr lang="de-DE" altLang="de-DE" sz="1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433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anim calcmode="lin" valueType="num">
                                      <p:cBhvr additive="base">
                                        <p:cTn id="11" dur="1000" fill="hold"/>
                                        <p:tgtEl>
                                          <p:spTgt spid="14339">
                                            <p:txEl>
                                              <p:pRg st="2" end="2"/>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4339">
                                            <p:txEl>
                                              <p:pRg st="3" end="3"/>
                                            </p:txEl>
                                          </p:spTgt>
                                        </p:tgtEl>
                                        <p:attrNameLst>
                                          <p:attrName>style.visibility</p:attrName>
                                        </p:attrNameLst>
                                      </p:cBhvr>
                                      <p:to>
                                        <p:strVal val="visible"/>
                                      </p:to>
                                    </p:set>
                                    <p:anim calcmode="lin" valueType="num">
                                      <p:cBhvr additive="base">
                                        <p:cTn id="17" dur="1000" fill="hold"/>
                                        <p:tgtEl>
                                          <p:spTgt spid="14339">
                                            <p:txEl>
                                              <p:pRg st="3" end="3"/>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43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anim calcmode="lin" valueType="num">
                                      <p:cBhvr additive="base">
                                        <p:cTn id="23" dur="1000" fill="hold"/>
                                        <p:tgtEl>
                                          <p:spTgt spid="14339">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433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umsplatzhalt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fld id="{87F2E294-D318-469C-A77F-7CE2EB1CCF7B}" type="datetime1">
              <a:rPr lang="de-DE" altLang="de-DE" sz="1200" smtClean="0"/>
              <a:pPr>
                <a:spcBef>
                  <a:spcPct val="0"/>
                </a:spcBef>
                <a:buFontTx/>
                <a:buNone/>
              </a:pPr>
              <a:t>11.03.2025</a:t>
            </a:fld>
            <a:endParaRPr lang="de-DE" altLang="de-DE" sz="1200"/>
          </a:p>
        </p:txBody>
      </p:sp>
      <p:sp>
        <p:nvSpPr>
          <p:cNvPr id="21507" name="Foliennummernplatzhalt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1200">
                <a:solidFill>
                  <a:schemeClr val="bg1"/>
                </a:solidFill>
              </a:rPr>
              <a:t>Seite</a:t>
            </a:r>
          </a:p>
          <a:p>
            <a:pPr>
              <a:spcBef>
                <a:spcPct val="0"/>
              </a:spcBef>
              <a:buFontTx/>
              <a:buNone/>
            </a:pPr>
            <a:r>
              <a:rPr lang="de-DE" altLang="de-DE" sz="1200" b="1">
                <a:solidFill>
                  <a:schemeClr val="bg1"/>
                </a:solidFill>
              </a:rPr>
              <a:t> </a:t>
            </a:r>
            <a:fld id="{87ED9C30-7F28-4D75-BA10-0AA54F1F4E8D}" type="slidenum">
              <a:rPr lang="de-DE" altLang="de-DE" sz="1200" b="1">
                <a:solidFill>
                  <a:schemeClr val="bg1"/>
                </a:solidFill>
              </a:rPr>
              <a:pPr>
                <a:spcBef>
                  <a:spcPct val="0"/>
                </a:spcBef>
                <a:buFontTx/>
                <a:buNone/>
              </a:pPr>
              <a:t>9</a:t>
            </a:fld>
            <a:endParaRPr lang="de-DE" altLang="de-DE" sz="1200" b="1">
              <a:solidFill>
                <a:schemeClr val="bg1"/>
              </a:solidFill>
            </a:endParaRPr>
          </a:p>
        </p:txBody>
      </p:sp>
      <p:sp>
        <p:nvSpPr>
          <p:cNvPr id="21508" name="Rectangle 2"/>
          <p:cNvSpPr>
            <a:spLocks noGrp="1" noChangeArrowheads="1"/>
          </p:cNvSpPr>
          <p:nvPr>
            <p:ph type="title"/>
          </p:nvPr>
        </p:nvSpPr>
        <p:spPr>
          <a:xfrm>
            <a:off x="755576" y="471488"/>
            <a:ext cx="6696075" cy="720725"/>
          </a:xfrm>
        </p:spPr>
        <p:txBody>
          <a:bodyPr/>
          <a:lstStyle/>
          <a:p>
            <a:pPr eaLnBrk="1" hangingPunct="1"/>
            <a:r>
              <a:rPr lang="de-DE" altLang="de-DE" sz="2800" dirty="0">
                <a:solidFill>
                  <a:srgbClr val="FFFFFF"/>
                </a:solidFill>
                <a:latin typeface="Calibri" pitchFamily="34" charset="0"/>
                <a:ea typeface="ＭＳ Ｐゴシック" pitchFamily="34" charset="-128"/>
              </a:rPr>
              <a:t>Gemeinsames Bildungsverständnis von </a:t>
            </a:r>
            <a:br>
              <a:rPr lang="de-DE" altLang="de-DE" sz="2800" dirty="0">
                <a:solidFill>
                  <a:srgbClr val="FFFFFF"/>
                </a:solidFill>
                <a:latin typeface="Calibri" pitchFamily="34" charset="0"/>
                <a:ea typeface="ＭＳ Ｐゴシック" pitchFamily="34" charset="-128"/>
              </a:rPr>
            </a:br>
            <a:r>
              <a:rPr lang="de-DE" altLang="de-DE" sz="2800" dirty="0">
                <a:solidFill>
                  <a:srgbClr val="FFFFFF"/>
                </a:solidFill>
                <a:latin typeface="Calibri" pitchFamily="34" charset="0"/>
                <a:ea typeface="ＭＳ Ｐゴシック" pitchFamily="34" charset="-128"/>
              </a:rPr>
              <a:t>	Kita + Grundschule</a:t>
            </a:r>
            <a:endParaRPr lang="de-DE" altLang="de-DE" sz="2800" dirty="0">
              <a:latin typeface="Calibri" pitchFamily="34" charset="0"/>
              <a:ea typeface="ＭＳ Ｐゴシック" pitchFamily="34" charset="-128"/>
            </a:endParaRPr>
          </a:p>
        </p:txBody>
      </p:sp>
      <p:pic>
        <p:nvPicPr>
          <p:cNvPr id="16390" name="Inhaltsplatzhalt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67544" y="1700808"/>
            <a:ext cx="4175695" cy="4240424"/>
          </a:xfrm>
          <a:ln>
            <a:solidFill>
              <a:srgbClr val="000000"/>
            </a:solidFill>
            <a:miter lim="800000"/>
            <a:headEnd/>
            <a:tailEnd/>
          </a:ln>
        </p:spPr>
      </p:pic>
      <p:pic>
        <p:nvPicPr>
          <p:cNvPr id="163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144" y="3389901"/>
            <a:ext cx="1798637" cy="2555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feld 1"/>
          <p:cNvSpPr txBox="1">
            <a:spLocks noChangeArrowheads="1"/>
          </p:cNvSpPr>
          <p:nvPr/>
        </p:nvSpPr>
        <p:spPr bwMode="auto">
          <a:xfrm>
            <a:off x="6443663" y="2565400"/>
            <a:ext cx="2176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2400" b="1" dirty="0">
                <a:latin typeface="Calibri" pitchFamily="34" charset="0"/>
              </a:rPr>
              <a:t>Nachzulesen in:</a:t>
            </a:r>
          </a:p>
        </p:txBody>
      </p:sp>
      <p:sp>
        <p:nvSpPr>
          <p:cNvPr id="16393" name="Textfeld 2"/>
          <p:cNvSpPr txBox="1">
            <a:spLocks noChangeArrowheads="1"/>
          </p:cNvSpPr>
          <p:nvPr/>
        </p:nvSpPr>
        <p:spPr bwMode="auto">
          <a:xfrm>
            <a:off x="5825808" y="1844825"/>
            <a:ext cx="276383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2400" b="1" dirty="0">
                <a:solidFill>
                  <a:srgbClr val="FF6600"/>
                </a:solidFill>
                <a:latin typeface="Calibri" pitchFamily="34" charset="0"/>
              </a:rPr>
              <a:t>10 Bildungsbereiche </a:t>
            </a:r>
            <a:endParaRPr lang="de-DE" altLang="de-DE" sz="2400" b="1" dirty="0">
              <a:solidFill>
                <a:srgbClr val="FF6600"/>
              </a:solidFill>
            </a:endParaRPr>
          </a:p>
        </p:txBody>
      </p:sp>
      <p:sp>
        <p:nvSpPr>
          <p:cNvPr id="16394" name="Textfeld 3"/>
          <p:cNvSpPr txBox="1">
            <a:spLocks noChangeArrowheads="1"/>
          </p:cNvSpPr>
          <p:nvPr/>
        </p:nvSpPr>
        <p:spPr bwMode="auto">
          <a:xfrm>
            <a:off x="5030687" y="1844824"/>
            <a:ext cx="512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
              <a:defRPr sz="3200">
                <a:solidFill>
                  <a:schemeClr val="tx1"/>
                </a:solidFill>
                <a:latin typeface="Arial" pitchFamily="34" charset="0"/>
                <a:ea typeface="ＭＳ Ｐゴシック" pitchFamily="34" charset="-128"/>
              </a:defRPr>
            </a:lvl1pPr>
            <a:lvl2pPr marL="742950" indent="-285750">
              <a:spcBef>
                <a:spcPct val="20000"/>
              </a:spcBef>
              <a:buFont typeface="Wingdings" pitchFamily="2" charset="2"/>
              <a:buChar char="Ø"/>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a:spcBef>
                <a:spcPct val="0"/>
              </a:spcBef>
              <a:buFontTx/>
              <a:buNone/>
            </a:pPr>
            <a:r>
              <a:rPr lang="de-DE" altLang="de-DE" sz="2400" dirty="0">
                <a:latin typeface="Wingdings" pitchFamily="2" charset="2"/>
                <a:sym typeface="Wingdings" pitchFamily="2" charset="2"/>
              </a:rPr>
              <a:t></a:t>
            </a:r>
            <a:endParaRPr lang="de-DE" altLang="de-DE" sz="2400" dirty="0"/>
          </a:p>
        </p:txBody>
      </p:sp>
      <p:pic>
        <p:nvPicPr>
          <p:cNvPr id="2" name="Grafik 1"/>
          <p:cNvPicPr>
            <a:picLocks noChangeAspect="1"/>
          </p:cNvPicPr>
          <p:nvPr/>
        </p:nvPicPr>
        <p:blipFill>
          <a:blip r:embed="rId5"/>
          <a:stretch>
            <a:fillRect/>
          </a:stretch>
        </p:blipFill>
        <p:spPr>
          <a:xfrm>
            <a:off x="6985174" y="3389901"/>
            <a:ext cx="1574800" cy="2555875"/>
          </a:xfrm>
          <a:prstGeom prst="rect">
            <a:avLst/>
          </a:prstGeom>
          <a:ln>
            <a:solidFill>
              <a:schemeClr val="accent4"/>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3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6393" grpId="0" animBg="1"/>
      <p:bldP spid="16394" grpId="0"/>
    </p:bldLst>
  </p:timing>
</p:sld>
</file>

<file path=ppt/theme/theme1.xml><?xml version="1.0" encoding="utf-8"?>
<a:theme xmlns:a="http://schemas.openxmlformats.org/drawingml/2006/main" name="PowerPoint-Vorlage Stadt Bornheim">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PowerPoint-Vorlage Stadt Bornheim.ppt</Template>
  <TotalTime>0</TotalTime>
  <Words>1501</Words>
  <Application>Microsoft Office PowerPoint</Application>
  <PresentationFormat>Bildschirmpräsentation (4:3)</PresentationFormat>
  <Paragraphs>274</Paragraphs>
  <Slides>22</Slides>
  <Notes>22</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0</vt:i4>
      </vt:variant>
      <vt:variant>
        <vt:lpstr>Folientitel</vt:lpstr>
      </vt:variant>
      <vt:variant>
        <vt:i4>22</vt:i4>
      </vt:variant>
    </vt:vector>
  </HeadingPairs>
  <TitlesOfParts>
    <vt:vector size="28" baseType="lpstr">
      <vt:lpstr>ＭＳ Ｐゴシック</vt:lpstr>
      <vt:lpstr>Arial</vt:lpstr>
      <vt:lpstr>Calibri</vt:lpstr>
      <vt:lpstr>Times</vt:lpstr>
      <vt:lpstr>Wingdings</vt:lpstr>
      <vt:lpstr>PowerPoint-Vorlage Stadt Bornheim</vt:lpstr>
      <vt:lpstr>Infoveranstaltung</vt:lpstr>
      <vt:lpstr>Basiskompetenzen  mehr als bloße Wissensvermittlung</vt:lpstr>
      <vt:lpstr>Sozialkompetenz in der praktischen Arbeit</vt:lpstr>
      <vt:lpstr>Eltern als Experten</vt:lpstr>
      <vt:lpstr>Sach- und Methodenkompetenz in der      praktischen Arbeit</vt:lpstr>
      <vt:lpstr>Eltern als Experten</vt:lpstr>
      <vt:lpstr>Selbstkompetenz in der praktischen Arbeit</vt:lpstr>
      <vt:lpstr>Eltern als Experten</vt:lpstr>
      <vt:lpstr>Gemeinsames Bildungsverständnis von   Kita + Grundschule</vt:lpstr>
      <vt:lpstr>Sprachbildung</vt:lpstr>
      <vt:lpstr>Infoveranstaltung</vt:lpstr>
      <vt:lpstr>Infoveranstaltung</vt:lpstr>
      <vt:lpstr>Beginn der Schulpflicht</vt:lpstr>
      <vt:lpstr>Anmeldeverfahren</vt:lpstr>
      <vt:lpstr>Der Weg in die Grundschule</vt:lpstr>
      <vt:lpstr>Zurückstellung</vt:lpstr>
      <vt:lpstr>Mein Kind ist anders   Probleme in der Sprachentwicklung</vt:lpstr>
      <vt:lpstr>Mein Kind ist anders – Wenn die Entwicklung meines Kinders anders verläuft</vt:lpstr>
      <vt:lpstr>Was mache ich dann?</vt:lpstr>
      <vt:lpstr>Wie geht es weiter?</vt:lpstr>
      <vt:lpstr> Was bietet die Stadt Bornheim? </vt:lpstr>
      <vt:lpstr>PowerPoint-Präsentation</vt:lpstr>
    </vt:vector>
  </TitlesOfParts>
  <Company>keine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Fachvortrag von Herr/Frau Referent/in  am TT.MM.JJJJ im Rathaus der Stadt Bornheim</dc:title>
  <dc:creator>stv. Schulleitung Sebastian-Grundschule</dc:creator>
  <cp:lastModifiedBy>Schulleitung Markus-Schule</cp:lastModifiedBy>
  <cp:revision>235</cp:revision>
  <cp:lastPrinted>2025-03-11T12:54:08Z</cp:lastPrinted>
  <dcterms:created xsi:type="dcterms:W3CDTF">2018-01-29T15:15:30Z</dcterms:created>
  <dcterms:modified xsi:type="dcterms:W3CDTF">2025-03-11T12:54:25Z</dcterms:modified>
</cp:coreProperties>
</file>