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65" r:id="rId2"/>
    <p:sldId id="307" r:id="rId3"/>
    <p:sldId id="258" r:id="rId4"/>
    <p:sldId id="308" r:id="rId5"/>
    <p:sldId id="310" r:id="rId6"/>
    <p:sldId id="367" r:id="rId7"/>
    <p:sldId id="289" r:id="rId8"/>
    <p:sldId id="364" r:id="rId9"/>
    <p:sldId id="404" r:id="rId10"/>
    <p:sldId id="371" r:id="rId11"/>
    <p:sldId id="375" r:id="rId12"/>
    <p:sldId id="376" r:id="rId13"/>
    <p:sldId id="402" r:id="rId14"/>
    <p:sldId id="259" r:id="rId15"/>
    <p:sldId id="407" r:id="rId16"/>
    <p:sldId id="409" r:id="rId17"/>
    <p:sldId id="411" r:id="rId18"/>
    <p:sldId id="412" r:id="rId19"/>
    <p:sldId id="413" r:id="rId20"/>
    <p:sldId id="415" r:id="rId21"/>
    <p:sldId id="419" r:id="rId22"/>
    <p:sldId id="309" r:id="rId23"/>
    <p:sldId id="298" r:id="rId24"/>
    <p:sldId id="420" r:id="rId2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4660"/>
  </p:normalViewPr>
  <p:slideViewPr>
    <p:cSldViewPr snapToGrid="0">
      <p:cViewPr>
        <p:scale>
          <a:sx n="75" d="100"/>
          <a:sy n="75" d="100"/>
        </p:scale>
        <p:origin x="1690" y="5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B74C3-E168-425E-ABBA-72C0D8124FF4}" type="datetimeFigureOut">
              <a:rPr lang="de-DE" smtClean="0"/>
              <a:t>18.11.2025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AF0CF-54D7-4A2E-9397-086C092024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0144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>
            <a:extLst>
              <a:ext uri="{FF2B5EF4-FFF2-40B4-BE49-F238E27FC236}">
                <a16:creationId xmlns:a16="http://schemas.microsoft.com/office/drawing/2014/main" id="{B5598138-C883-B86E-4313-6D8EAF12FE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izenplatzhalter 2">
            <a:extLst>
              <a:ext uri="{FF2B5EF4-FFF2-40B4-BE49-F238E27FC236}">
                <a16:creationId xmlns:a16="http://schemas.microsoft.com/office/drawing/2014/main" id="{A619D6DF-0BFC-246B-FF0E-D902A15FFC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7172" name="Foliennummernplatzhalter 3">
            <a:extLst>
              <a:ext uri="{FF2B5EF4-FFF2-40B4-BE49-F238E27FC236}">
                <a16:creationId xmlns:a16="http://schemas.microsoft.com/office/drawing/2014/main" id="{9B8382B6-4FA0-3562-2F26-C741121922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8850"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69938" indent="-295275" defTabSz="958850"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84275" indent="-236538" defTabSz="958850"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57350" indent="-236538" defTabSz="958850"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132013" indent="-236538" defTabSz="958850"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89213" indent="-236538" defTabSz="95885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3046413" indent="-236538" defTabSz="95885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503613" indent="-236538" defTabSz="95885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960813" indent="-236538" defTabSz="95885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3F32143B-9009-49AE-90B9-3EEB830286B8}" type="slidenum">
              <a:rPr lang="de-DE" altLang="de-DE" sz="1200" b="0" smtClean="0">
                <a:solidFill>
                  <a:schemeClr val="tx1"/>
                </a:solidFill>
              </a:rPr>
              <a:pPr/>
              <a:t>6</a:t>
            </a:fld>
            <a:endParaRPr lang="de-DE" altLang="de-DE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sz="1200" b="1"/>
            </a:lvl1pPr>
          </a:lstStyle>
          <a:p>
            <a:pPr>
              <a:defRPr/>
            </a:pPr>
            <a:endParaRPr lang="de-DE" altLang="de-DE" b="0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de-DE" altLang="de-DE" b="0"/>
              <a:t>Seite</a:t>
            </a:r>
          </a:p>
          <a:p>
            <a:pPr>
              <a:defRPr/>
            </a:pPr>
            <a:r>
              <a:rPr lang="de-DE" altLang="de-DE"/>
              <a:t> </a:t>
            </a:r>
            <a:fld id="{C637C748-0972-4D7A-86EE-314016F68F1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85184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sz="1200" b="1"/>
            </a:lvl1pPr>
          </a:lstStyle>
          <a:p>
            <a:pPr>
              <a:defRPr/>
            </a:pPr>
            <a:endParaRPr lang="de-DE" altLang="de-DE" b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de-DE" altLang="de-DE" b="0"/>
              <a:t>Seite</a:t>
            </a:r>
          </a:p>
          <a:p>
            <a:pPr>
              <a:defRPr/>
            </a:pPr>
            <a:r>
              <a:rPr lang="de-DE" altLang="de-DE"/>
              <a:t> </a:t>
            </a:r>
            <a:fld id="{80C336C0-20D6-40F4-B816-CA2839843FF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18002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97638" y="260350"/>
            <a:ext cx="1960562" cy="58356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11188" y="260350"/>
            <a:ext cx="5734050" cy="583565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sz="1200" b="1"/>
            </a:lvl1pPr>
          </a:lstStyle>
          <a:p>
            <a:pPr>
              <a:defRPr/>
            </a:pPr>
            <a:endParaRPr lang="de-DE" altLang="de-DE" b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de-DE" altLang="de-DE" b="0"/>
              <a:t>Seite</a:t>
            </a:r>
          </a:p>
          <a:p>
            <a:pPr>
              <a:defRPr/>
            </a:pPr>
            <a:r>
              <a:rPr lang="de-DE" altLang="de-DE"/>
              <a:t> </a:t>
            </a:r>
            <a:fld id="{65EE76D6-7EED-47A3-B571-B7F771BAECB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91202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921" y="849230"/>
            <a:ext cx="8229600" cy="52773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23227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sz="1200" b="1"/>
            </a:lvl1pPr>
          </a:lstStyle>
          <a:p>
            <a:pPr>
              <a:defRPr/>
            </a:pPr>
            <a:endParaRPr lang="de-DE" altLang="de-DE" b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de-DE" altLang="de-DE" b="0"/>
              <a:t>Seite</a:t>
            </a:r>
          </a:p>
          <a:p>
            <a:pPr>
              <a:defRPr/>
            </a:pPr>
            <a:r>
              <a:rPr lang="de-DE" altLang="de-DE"/>
              <a:t> </a:t>
            </a:r>
            <a:fld id="{F0985564-D328-4B18-8EB3-A960FEE5487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691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sz="1200" b="1"/>
            </a:lvl1pPr>
          </a:lstStyle>
          <a:p>
            <a:pPr>
              <a:defRPr/>
            </a:pPr>
            <a:endParaRPr lang="de-DE" altLang="de-DE" b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de-DE" altLang="de-DE" b="0"/>
              <a:t>Seite</a:t>
            </a:r>
          </a:p>
          <a:p>
            <a:pPr>
              <a:defRPr/>
            </a:pPr>
            <a:r>
              <a:rPr lang="de-DE" altLang="de-DE"/>
              <a:t> </a:t>
            </a:r>
            <a:fld id="{726DD66E-FF54-4994-BBE7-135CF90360A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13684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557338"/>
            <a:ext cx="3810000" cy="4538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0000" cy="4538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sz="1200" b="1"/>
            </a:lvl1pPr>
          </a:lstStyle>
          <a:p>
            <a:pPr>
              <a:defRPr/>
            </a:pPr>
            <a:endParaRPr lang="de-DE" altLang="de-DE" b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de-DE" altLang="de-DE" b="0"/>
              <a:t>Seite</a:t>
            </a:r>
          </a:p>
          <a:p>
            <a:pPr>
              <a:defRPr/>
            </a:pPr>
            <a:r>
              <a:rPr lang="de-DE" altLang="de-DE"/>
              <a:t> </a:t>
            </a:r>
            <a:fld id="{02F27992-CB98-4F07-9A81-69FF9FDEB99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39673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sz="1200" b="1"/>
            </a:lvl1pPr>
          </a:lstStyle>
          <a:p>
            <a:pPr>
              <a:defRPr/>
            </a:pPr>
            <a:endParaRPr lang="de-DE" altLang="de-DE" b="0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de-DE" altLang="de-DE" b="0"/>
              <a:t>Seite</a:t>
            </a:r>
          </a:p>
          <a:p>
            <a:pPr>
              <a:defRPr/>
            </a:pPr>
            <a:r>
              <a:rPr lang="de-DE" altLang="de-DE"/>
              <a:t> </a:t>
            </a:r>
            <a:fld id="{55A702A7-80A1-48CC-B51A-05C372DD48E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40699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sz="1200" b="1"/>
            </a:lvl1pPr>
          </a:lstStyle>
          <a:p>
            <a:pPr>
              <a:defRPr/>
            </a:pPr>
            <a:endParaRPr lang="de-DE" altLang="de-DE" b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de-DE" altLang="de-DE" b="0"/>
              <a:t>Seite</a:t>
            </a:r>
          </a:p>
          <a:p>
            <a:pPr>
              <a:defRPr/>
            </a:pPr>
            <a:r>
              <a:rPr lang="de-DE" altLang="de-DE"/>
              <a:t> </a:t>
            </a:r>
            <a:fld id="{43A7F726-CB8E-4D1A-A92E-5270524C3AF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85234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sz="1200" b="1"/>
            </a:lvl1pPr>
          </a:lstStyle>
          <a:p>
            <a:pPr>
              <a:defRPr/>
            </a:pPr>
            <a:endParaRPr lang="de-DE" altLang="de-DE" b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de-DE" altLang="de-DE" b="0"/>
              <a:t>Seite</a:t>
            </a:r>
          </a:p>
          <a:p>
            <a:pPr>
              <a:defRPr/>
            </a:pPr>
            <a:r>
              <a:rPr lang="de-DE" altLang="de-DE"/>
              <a:t> </a:t>
            </a:r>
            <a:fld id="{D87AE0FC-6D91-4809-8612-56AE9385602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48413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sz="1200" b="1"/>
            </a:lvl1pPr>
          </a:lstStyle>
          <a:p>
            <a:pPr>
              <a:defRPr/>
            </a:pPr>
            <a:endParaRPr lang="de-DE" altLang="de-DE" b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de-DE" altLang="de-DE" b="0"/>
              <a:t>Seite</a:t>
            </a:r>
          </a:p>
          <a:p>
            <a:pPr>
              <a:defRPr/>
            </a:pPr>
            <a:r>
              <a:rPr lang="de-DE" altLang="de-DE"/>
              <a:t> </a:t>
            </a:r>
            <a:fld id="{F675E9E6-DED0-4D12-AF10-3CA7CAD4695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66971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sz="1200" b="1"/>
            </a:lvl1pPr>
          </a:lstStyle>
          <a:p>
            <a:pPr>
              <a:defRPr/>
            </a:pPr>
            <a:endParaRPr lang="de-DE" altLang="de-DE" b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de-DE" altLang="de-DE" b="0"/>
              <a:t>Seite</a:t>
            </a:r>
          </a:p>
          <a:p>
            <a:pPr>
              <a:defRPr/>
            </a:pPr>
            <a:r>
              <a:rPr lang="de-DE" altLang="de-DE"/>
              <a:t> </a:t>
            </a:r>
            <a:fld id="{426CCAD7-9E01-45AB-B650-9F610EBC985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77684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60350"/>
            <a:ext cx="66960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7338"/>
            <a:ext cx="7772400" cy="453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39000" y="0"/>
            <a:ext cx="19050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308725"/>
            <a:ext cx="8280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1031" name="Text Box 9"/>
          <p:cNvSpPr txBox="1">
            <a:spLocks noChangeArrowheads="1"/>
          </p:cNvSpPr>
          <p:nvPr/>
        </p:nvSpPr>
        <p:spPr bwMode="auto">
          <a:xfrm>
            <a:off x="735013" y="836613"/>
            <a:ext cx="6500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685800" y="765175"/>
            <a:ext cx="77724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 b="1">
                <a:solidFill>
                  <a:schemeClr val="bg1"/>
                </a:solidFill>
                <a:latin typeface="Arial" charset="0"/>
              </a:defRPr>
            </a:lvl1pPr>
            <a:lvl2pPr>
              <a:defRPr sz="3600" b="1">
                <a:solidFill>
                  <a:schemeClr val="bg1"/>
                </a:solidFill>
                <a:latin typeface="Arial" charset="0"/>
              </a:defRPr>
            </a:lvl2pPr>
            <a:lvl3pPr>
              <a:defRPr sz="3600" b="1">
                <a:solidFill>
                  <a:schemeClr val="bg1"/>
                </a:solidFill>
                <a:latin typeface="Arial" charset="0"/>
              </a:defRPr>
            </a:lvl3pPr>
            <a:lvl4pPr>
              <a:defRPr sz="3600" b="1">
                <a:solidFill>
                  <a:schemeClr val="bg1"/>
                </a:solidFill>
                <a:latin typeface="Arial" charset="0"/>
              </a:defRPr>
            </a:lvl4pPr>
            <a:lvl5pPr>
              <a:defRPr sz="3600" b="1">
                <a:solidFill>
                  <a:schemeClr val="bg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sp>
        <p:nvSpPr>
          <p:cNvPr id="1033" name="Text Box 11"/>
          <p:cNvSpPr txBox="1">
            <a:spLocks noChangeArrowheads="1"/>
          </p:cNvSpPr>
          <p:nvPr/>
        </p:nvSpPr>
        <p:spPr bwMode="auto">
          <a:xfrm>
            <a:off x="-488950" y="387985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308725"/>
            <a:ext cx="6111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Seite</a:t>
            </a:r>
          </a:p>
          <a:p>
            <a:pPr>
              <a:defRPr/>
            </a:pPr>
            <a:r>
              <a:rPr lang="de-DE" altLang="de-DE" b="1"/>
              <a:t> </a:t>
            </a:r>
            <a:fld id="{32440DFF-8EA0-48E5-9F93-2DB30DDC4514}" type="slidenum">
              <a:rPr lang="de-DE" altLang="de-DE" b="1"/>
              <a:pPr>
                <a:defRPr/>
              </a:pPr>
              <a:t>‹Nr.›</a:t>
            </a:fld>
            <a:endParaRPr lang="de-DE" altLang="de-DE" b="1"/>
          </a:p>
        </p:txBody>
      </p:sp>
    </p:spTree>
    <p:extLst>
      <p:ext uri="{BB962C8B-B14F-4D97-AF65-F5344CB8AC3E}">
        <p14:creationId xmlns:p14="http://schemas.microsoft.com/office/powerpoint/2010/main" val="1656177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Seite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fld id="{B83C3CAD-FE53-4667-A3A5-580994C87BA1}" type="slidenum">
              <a:rPr kumimoji="0" lang="de-DE" altLang="de-DE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altLang="de-DE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0706" y="2061356"/>
            <a:ext cx="7773987" cy="3095798"/>
          </a:xfrm>
        </p:spPr>
        <p:txBody>
          <a:bodyPr/>
          <a:lstStyle/>
          <a:p>
            <a:pPr algn="ctr"/>
            <a:r>
              <a:rPr lang="de-DE" altLang="de-DE" dirty="0">
                <a:solidFill>
                  <a:schemeClr val="tx1"/>
                </a:solidFill>
              </a:rPr>
              <a:t>Anliegerversammlung </a:t>
            </a:r>
            <a:r>
              <a:rPr lang="de-DE" altLang="de-DE" dirty="0" err="1">
                <a:solidFill>
                  <a:schemeClr val="tx1"/>
                </a:solidFill>
              </a:rPr>
              <a:t>Feldchenweg</a:t>
            </a:r>
            <a:br>
              <a:rPr lang="de-DE" altLang="de-DE" dirty="0">
                <a:solidFill>
                  <a:schemeClr val="tx1"/>
                </a:solidFill>
              </a:rPr>
            </a:br>
            <a:br>
              <a:rPr lang="de-DE" altLang="de-DE" dirty="0">
                <a:solidFill>
                  <a:schemeClr val="tx1"/>
                </a:solidFill>
              </a:rPr>
            </a:br>
            <a:r>
              <a:rPr lang="de-DE" altLang="de-DE" dirty="0">
                <a:solidFill>
                  <a:schemeClr val="tx1"/>
                </a:solidFill>
              </a:rPr>
              <a:t>Herzlich Willkommen!</a:t>
            </a:r>
            <a:br>
              <a:rPr lang="de-DE" altLang="de-DE" sz="2400" dirty="0">
                <a:solidFill>
                  <a:schemeClr val="tx1"/>
                </a:solidFill>
              </a:rPr>
            </a:br>
            <a:br>
              <a:rPr lang="de-DE" altLang="de-DE" sz="2400" dirty="0">
                <a:solidFill>
                  <a:schemeClr val="tx1"/>
                </a:solidFill>
              </a:rPr>
            </a:br>
            <a:endParaRPr lang="de-DE" altLang="de-DE" sz="2400" b="0" dirty="0">
              <a:solidFill>
                <a:schemeClr val="tx1"/>
              </a:solidFill>
            </a:endParaRPr>
          </a:p>
        </p:txBody>
      </p:sp>
      <p:sp>
        <p:nvSpPr>
          <p:cNvPr id="2056" name="Text Box 7"/>
          <p:cNvSpPr txBox="1">
            <a:spLocks noChangeArrowheads="1"/>
          </p:cNvSpPr>
          <p:nvPr/>
        </p:nvSpPr>
        <p:spPr bwMode="auto">
          <a:xfrm>
            <a:off x="1676400" y="801688"/>
            <a:ext cx="556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918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45">
            <a:extLst>
              <a:ext uri="{FF2B5EF4-FFF2-40B4-BE49-F238E27FC236}">
                <a16:creationId xmlns:a16="http://schemas.microsoft.com/office/drawing/2014/main" id="{C71E4E65-0F5E-C64D-1459-E09C8B029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1179" y="2547093"/>
            <a:ext cx="1144680" cy="27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08063">
              <a:tabLst>
                <a:tab pos="1790700" algn="l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tabLst>
                <a:tab pos="1790700" algn="l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tabLst>
                <a:tab pos="1790700" algn="l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tabLst>
                <a:tab pos="1790700" algn="l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tabLst>
                <a:tab pos="1790700" algn="l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de-DE" altLang="de-DE" sz="1451"/>
              <a:t>Südstraße</a:t>
            </a:r>
            <a:endParaRPr lang="de-DE" altLang="de-DE" sz="1451">
              <a:solidFill>
                <a:schemeClr val="tx1"/>
              </a:solidFill>
            </a:endParaRP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1EA911EC-8D8B-D8DB-2BDD-91FE18289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233" y="396816"/>
            <a:ext cx="8220064" cy="1017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377825" indent="-377825" defTabSz="1008063"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19150" indent="-315913" defTabSz="1008063"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260475" indent="-252413" defTabSz="1008063"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763713" indent="-252413" defTabSz="1008063"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268538" indent="-252413" defTabSz="1008063"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725738" indent="-252413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3182938" indent="-252413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640138" indent="-252413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4097338" indent="-252413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de-DE" altLang="de-DE" sz="2400" dirty="0">
                <a:solidFill>
                  <a:srgbClr val="0070C0"/>
                </a:solidFill>
              </a:rPr>
              <a:t>Abschnitt Wendeanlage - Donnerbachweg</a:t>
            </a:r>
          </a:p>
        </p:txBody>
      </p:sp>
      <p:sp>
        <p:nvSpPr>
          <p:cNvPr id="10245" name="Rectangle 3">
            <a:extLst>
              <a:ext uri="{FF2B5EF4-FFF2-40B4-BE49-F238E27FC236}">
                <a16:creationId xmlns:a16="http://schemas.microsoft.com/office/drawing/2014/main" id="{4A54DE90-8EE1-4599-F533-47341E241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210" y="97910"/>
            <a:ext cx="7674394" cy="41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defTabSz="1008063">
              <a:tabLst>
                <a:tab pos="9418638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tabLst>
                <a:tab pos="9418638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tabLst>
                <a:tab pos="9418638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tabLst>
                <a:tab pos="9418638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tabLst>
                <a:tab pos="9418638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418638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418638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418638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418638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2902" dirty="0">
              <a:solidFill>
                <a:srgbClr val="0164C9"/>
              </a:solidFill>
            </a:endParaRPr>
          </a:p>
        </p:txBody>
      </p:sp>
      <p:sp>
        <p:nvSpPr>
          <p:cNvPr id="10246" name="Text Box 5">
            <a:extLst>
              <a:ext uri="{FF2B5EF4-FFF2-40B4-BE49-F238E27FC236}">
                <a16:creationId xmlns:a16="http://schemas.microsoft.com/office/drawing/2014/main" id="{E77D8D66-082E-F7A6-30BB-917177204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287" y="1483743"/>
            <a:ext cx="8721976" cy="191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164C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defTabSz="1008063"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00100" indent="-342900" defTabSz="1008063"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257300" indent="-342900" defTabSz="1008063"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714500" indent="-342900" defTabSz="1008063"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171700" indent="-342900" defTabSz="1008063"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628900" indent="-342900" defTabSz="1008063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3086100" indent="-342900" defTabSz="1008063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543300" indent="-342900" defTabSz="1008063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4000500" indent="-342900" defTabSz="1008063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814" dirty="0">
                <a:solidFill>
                  <a:srgbClr val="0164C9"/>
                </a:solidFill>
              </a:rPr>
              <a:t>Durchgehend gewerbliche Nutzung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814" dirty="0">
                <a:solidFill>
                  <a:srgbClr val="0164C9"/>
                </a:solidFill>
              </a:rPr>
              <a:t>Straßenabschnittslänge ca. 200 m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814" dirty="0">
                <a:solidFill>
                  <a:srgbClr val="0164C9"/>
                </a:solidFill>
              </a:rPr>
              <a:t>Wendeanlage für Lastzüge, R=12,50 m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814" dirty="0">
                <a:solidFill>
                  <a:srgbClr val="0164C9"/>
                </a:solidFill>
              </a:rPr>
              <a:t>Beidseitiges Parken für PKW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814" dirty="0">
                <a:solidFill>
                  <a:srgbClr val="0164C9"/>
                </a:solidFill>
              </a:rPr>
              <a:t>Begrünung durch Bäume </a:t>
            </a:r>
            <a:r>
              <a:rPr lang="de-DE" altLang="de-DE" sz="1200" dirty="0">
                <a:solidFill>
                  <a:srgbClr val="0164C9"/>
                </a:solidFill>
              </a:rPr>
              <a:t>(Es besteht die Möglichkeit für die Baumbeete eine Patenschaft zu über nehmen. Fragen </a:t>
            </a:r>
            <a:r>
              <a:rPr lang="de-DE" altLang="de-DE" sz="1200">
                <a:solidFill>
                  <a:srgbClr val="0164C9"/>
                </a:solidFill>
              </a:rPr>
              <a:t>hierzu an: </a:t>
            </a:r>
            <a:r>
              <a:rPr lang="de-DE" altLang="de-DE" sz="1200" dirty="0">
                <a:solidFill>
                  <a:srgbClr val="0164C9"/>
                </a:solidFill>
              </a:rPr>
              <a:t>umwelt@stadt-bornheim</a:t>
            </a:r>
            <a:r>
              <a:rPr lang="de-DE" altLang="de-DE" sz="1200">
                <a:solidFill>
                  <a:srgbClr val="0164C9"/>
                </a:solidFill>
              </a:rPr>
              <a:t>.de)</a:t>
            </a:r>
            <a:endParaRPr lang="de-DE" altLang="de-DE" sz="1814" dirty="0">
              <a:solidFill>
                <a:srgbClr val="0164C9"/>
              </a:solidFill>
            </a:endParaRPr>
          </a:p>
        </p:txBody>
      </p:sp>
      <p:pic>
        <p:nvPicPr>
          <p:cNvPr id="10247" name="Grafik 2">
            <a:extLst>
              <a:ext uri="{FF2B5EF4-FFF2-40B4-BE49-F238E27FC236}">
                <a16:creationId xmlns:a16="http://schemas.microsoft.com/office/drawing/2014/main" id="{3B444C24-DA4D-6A7B-A6B4-8ED72580C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07" y="3592424"/>
            <a:ext cx="8208579" cy="2024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0B2DD2FA-5CEE-5DC9-BC91-E6693A534E9E}"/>
              </a:ext>
            </a:extLst>
          </p:cNvPr>
          <p:cNvSpPr txBox="1">
            <a:spLocks/>
          </p:cNvSpPr>
          <p:nvPr/>
        </p:nvSpPr>
        <p:spPr>
          <a:xfrm>
            <a:off x="8532813" y="6308725"/>
            <a:ext cx="611187" cy="549275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200">
                <a:solidFill>
                  <a:srgbClr val="FFFFFF"/>
                </a:solidFill>
              </a:rPr>
              <a:t>Seite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200" b="1">
                <a:solidFill>
                  <a:srgbClr val="FFFFFF"/>
                </a:solidFill>
              </a:rPr>
              <a:t> </a:t>
            </a:r>
            <a:fld id="{8841FD34-F520-4269-9865-A6CDAAEE9D0E}" type="slidenum">
              <a:rPr lang="de-DE" altLang="de-DE" sz="1200" b="1" smtClean="0">
                <a:solidFill>
                  <a:srgbClr val="FFFFFF"/>
                </a:solidFill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de-DE" altLang="de-DE" sz="12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45">
            <a:extLst>
              <a:ext uri="{FF2B5EF4-FFF2-40B4-BE49-F238E27FC236}">
                <a16:creationId xmlns:a16="http://schemas.microsoft.com/office/drawing/2014/main" id="{ADFD9D1D-14AD-A671-6268-5C921AF66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1179" y="2547093"/>
            <a:ext cx="1144680" cy="27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08063">
              <a:tabLst>
                <a:tab pos="1790700" algn="l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tabLst>
                <a:tab pos="1790700" algn="l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tabLst>
                <a:tab pos="1790700" algn="l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tabLst>
                <a:tab pos="1790700" algn="l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tabLst>
                <a:tab pos="1790700" algn="l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de-DE" altLang="de-DE" sz="1451"/>
              <a:t>Südstraße</a:t>
            </a:r>
            <a:endParaRPr lang="de-DE" altLang="de-DE" sz="1451">
              <a:solidFill>
                <a:schemeClr val="tx1"/>
              </a:solidFill>
            </a:endParaRPr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E195FC65-BA62-E06D-DEB9-BB272DA62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234" y="389918"/>
            <a:ext cx="8185558" cy="741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377825" indent="-377825" defTabSz="1008063"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19150" indent="-315913" defTabSz="1008063"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260475" indent="-252413" defTabSz="1008063"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763713" indent="-252413" defTabSz="1008063"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268538" indent="-252413" defTabSz="1008063"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725738" indent="-252413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3182938" indent="-252413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640138" indent="-252413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4097338" indent="-252413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de-DE" altLang="de-DE" sz="2400" dirty="0">
                <a:solidFill>
                  <a:srgbClr val="0070C0"/>
                </a:solidFill>
              </a:rPr>
              <a:t>Abschnitt Wendeanlage - Donnerbachweg</a:t>
            </a:r>
          </a:p>
        </p:txBody>
      </p:sp>
      <p:sp>
        <p:nvSpPr>
          <p:cNvPr id="11269" name="Rectangle 3">
            <a:extLst>
              <a:ext uri="{FF2B5EF4-FFF2-40B4-BE49-F238E27FC236}">
                <a16:creationId xmlns:a16="http://schemas.microsoft.com/office/drawing/2014/main" id="{C0B56248-48A6-11CD-1E4C-90D969947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210" y="97910"/>
            <a:ext cx="7674394" cy="41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defTabSz="1008063">
              <a:tabLst>
                <a:tab pos="9418638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tabLst>
                <a:tab pos="9418638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tabLst>
                <a:tab pos="9418638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tabLst>
                <a:tab pos="9418638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tabLst>
                <a:tab pos="9418638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418638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418638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418638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418638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2902" dirty="0">
              <a:solidFill>
                <a:srgbClr val="0164C9"/>
              </a:solidFill>
            </a:endParaRPr>
          </a:p>
        </p:txBody>
      </p:sp>
      <p:pic>
        <p:nvPicPr>
          <p:cNvPr id="11271" name="Grafik 4">
            <a:extLst>
              <a:ext uri="{FF2B5EF4-FFF2-40B4-BE49-F238E27FC236}">
                <a16:creationId xmlns:a16="http://schemas.microsoft.com/office/drawing/2014/main" id="{15A7AA7F-37BD-B558-F2CE-BC27363FA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4" y="1466491"/>
            <a:ext cx="7361109" cy="46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5AA229C4-76DE-44A8-AFCA-06D0F119822A}"/>
              </a:ext>
            </a:extLst>
          </p:cNvPr>
          <p:cNvSpPr txBox="1">
            <a:spLocks/>
          </p:cNvSpPr>
          <p:nvPr/>
        </p:nvSpPr>
        <p:spPr>
          <a:xfrm>
            <a:off x="8463801" y="6308725"/>
            <a:ext cx="611187" cy="549275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200" dirty="0">
                <a:solidFill>
                  <a:srgbClr val="FFFFFF"/>
                </a:solidFill>
              </a:rPr>
              <a:t>Seite</a:t>
            </a:r>
          </a:p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200" b="1" dirty="0">
                <a:solidFill>
                  <a:srgbClr val="FFFFFF"/>
                </a:solidFill>
              </a:rPr>
              <a:t> </a:t>
            </a:r>
            <a:fld id="{8841FD34-F520-4269-9865-A6CDAAEE9D0E}" type="slidenum">
              <a:rPr lang="de-DE" altLang="de-DE" sz="1200" b="1" smtClean="0">
                <a:solidFill>
                  <a:srgbClr val="FFFFFF"/>
                </a:solidFill>
              </a:rPr>
              <a:pPr algn="ctr" defTabSz="9144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de-DE" altLang="de-DE" sz="12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45">
            <a:extLst>
              <a:ext uri="{FF2B5EF4-FFF2-40B4-BE49-F238E27FC236}">
                <a16:creationId xmlns:a16="http://schemas.microsoft.com/office/drawing/2014/main" id="{C1A9BB30-57A4-94F9-99D1-005892EAB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1179" y="2547093"/>
            <a:ext cx="1144680" cy="27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08063">
              <a:tabLst>
                <a:tab pos="1790700" algn="l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tabLst>
                <a:tab pos="1790700" algn="l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tabLst>
                <a:tab pos="1790700" algn="l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tabLst>
                <a:tab pos="1790700" algn="l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tabLst>
                <a:tab pos="1790700" algn="l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de-DE" altLang="de-DE" sz="1451"/>
              <a:t>Südstraße</a:t>
            </a:r>
            <a:endParaRPr lang="de-DE" altLang="de-DE" sz="1451">
              <a:solidFill>
                <a:schemeClr val="tx1"/>
              </a:solidFill>
            </a:endParaRP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3A921DF3-DF04-6F04-F9D2-D75AF6770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606" y="405442"/>
            <a:ext cx="8228689" cy="639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377825" indent="-377825" defTabSz="1008063"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19150" indent="-315913" defTabSz="1008063"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260475" indent="-252413" defTabSz="1008063"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763713" indent="-252413" defTabSz="1008063"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268538" indent="-252413" defTabSz="1008063"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725738" indent="-252413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3182938" indent="-252413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640138" indent="-252413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4097338" indent="-252413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de-DE" altLang="de-DE" sz="2400" dirty="0">
                <a:solidFill>
                  <a:srgbClr val="0070C0"/>
                </a:solidFill>
              </a:rPr>
              <a:t>Abschnitt Donnerbachweg - Dahlienstraße</a:t>
            </a:r>
          </a:p>
        </p:txBody>
      </p:sp>
      <p:sp>
        <p:nvSpPr>
          <p:cNvPr id="12293" name="Text Box 5">
            <a:extLst>
              <a:ext uri="{FF2B5EF4-FFF2-40B4-BE49-F238E27FC236}">
                <a16:creationId xmlns:a16="http://schemas.microsoft.com/office/drawing/2014/main" id="{DE614045-4CFB-29E8-78A9-53184C25C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210" y="1457862"/>
            <a:ext cx="8597337" cy="1767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164C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defTabSz="1008063"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00100" indent="-342900" defTabSz="1008063"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257300" indent="-342900" defTabSz="1008063"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714500" indent="-342900" defTabSz="1008063"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171700" indent="-342900" defTabSz="1008063"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628900" indent="-342900" defTabSz="1008063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3086100" indent="-342900" defTabSz="1008063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543300" indent="-342900" defTabSz="1008063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4000500" indent="-342900" defTabSz="1008063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814" dirty="0">
                <a:solidFill>
                  <a:srgbClr val="0164C9"/>
                </a:solidFill>
              </a:rPr>
              <a:t>Wohn- und Gewerbeflächen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814" dirty="0">
                <a:solidFill>
                  <a:srgbClr val="0164C9"/>
                </a:solidFill>
              </a:rPr>
              <a:t>Straßenlänge ca. 150 m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814" dirty="0">
                <a:solidFill>
                  <a:srgbClr val="0164C9"/>
                </a:solidFill>
              </a:rPr>
              <a:t>Einseitiger Gehweg mit max. möglicher Breite von ca. 2,15 m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814" dirty="0">
                <a:solidFill>
                  <a:srgbClr val="0164C9"/>
                </a:solidFill>
              </a:rPr>
              <a:t>Schrammbord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814" dirty="0">
                <a:solidFill>
                  <a:srgbClr val="0164C9"/>
                </a:solidFill>
              </a:rPr>
              <a:t>10 private Mitarbeiterstellplätze für ansässigen Supermarkt</a:t>
            </a:r>
          </a:p>
        </p:txBody>
      </p:sp>
      <p:sp>
        <p:nvSpPr>
          <p:cNvPr id="12294" name="Rectangle 3">
            <a:extLst>
              <a:ext uri="{FF2B5EF4-FFF2-40B4-BE49-F238E27FC236}">
                <a16:creationId xmlns:a16="http://schemas.microsoft.com/office/drawing/2014/main" id="{5CC31DBE-08EF-15BC-8BE3-82B74D58C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210" y="97910"/>
            <a:ext cx="7674394" cy="41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defTabSz="1008063">
              <a:tabLst>
                <a:tab pos="9418638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tabLst>
                <a:tab pos="9418638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tabLst>
                <a:tab pos="9418638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tabLst>
                <a:tab pos="9418638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tabLst>
                <a:tab pos="9418638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418638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418638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418638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418638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2902" dirty="0">
              <a:solidFill>
                <a:srgbClr val="0164C9"/>
              </a:solidFill>
            </a:endParaRPr>
          </a:p>
        </p:txBody>
      </p:sp>
      <p:cxnSp>
        <p:nvCxnSpPr>
          <p:cNvPr id="12295" name="Gerade Verbindung mit Pfeil 11">
            <a:extLst>
              <a:ext uri="{FF2B5EF4-FFF2-40B4-BE49-F238E27FC236}">
                <a16:creationId xmlns:a16="http://schemas.microsoft.com/office/drawing/2014/main" id="{ED231774-C36E-1CE2-1920-CF6566B2624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764575" y="5192095"/>
            <a:ext cx="829353" cy="829353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12296" name="Grafik 2">
            <a:extLst>
              <a:ext uri="{FF2B5EF4-FFF2-40B4-BE49-F238E27FC236}">
                <a16:creationId xmlns:a16="http://schemas.microsoft.com/office/drawing/2014/main" id="{48FBF571-48BA-FD66-5B4C-B8B7D0BA0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60" y="3317936"/>
            <a:ext cx="8927861" cy="276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B232BCE4-0B9B-5361-DC1A-F7526B611FB7}"/>
              </a:ext>
            </a:extLst>
          </p:cNvPr>
          <p:cNvSpPr txBox="1">
            <a:spLocks/>
          </p:cNvSpPr>
          <p:nvPr/>
        </p:nvSpPr>
        <p:spPr>
          <a:xfrm>
            <a:off x="8532813" y="6223543"/>
            <a:ext cx="611187" cy="694844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200">
                <a:solidFill>
                  <a:srgbClr val="FFFFFF"/>
                </a:solidFill>
              </a:rPr>
              <a:t>Seite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200" b="1">
                <a:solidFill>
                  <a:srgbClr val="FFFFFF"/>
                </a:solidFill>
              </a:rPr>
              <a:t> </a:t>
            </a:r>
            <a:fld id="{8841FD34-F520-4269-9865-A6CDAAEE9D0E}" type="slidenum">
              <a:rPr lang="de-DE" altLang="de-DE" sz="1200" b="1" smtClean="0">
                <a:solidFill>
                  <a:srgbClr val="FFFFFF"/>
                </a:solidFill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de-DE" altLang="de-DE" sz="12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45">
            <a:extLst>
              <a:ext uri="{FF2B5EF4-FFF2-40B4-BE49-F238E27FC236}">
                <a16:creationId xmlns:a16="http://schemas.microsoft.com/office/drawing/2014/main" id="{D1E4F60D-9450-A712-FD78-68524061E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1179" y="2547093"/>
            <a:ext cx="1144680" cy="27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08063">
              <a:tabLst>
                <a:tab pos="1790700" algn="l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tabLst>
                <a:tab pos="1790700" algn="l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tabLst>
                <a:tab pos="1790700" algn="l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tabLst>
                <a:tab pos="1790700" algn="l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tabLst>
                <a:tab pos="1790700" algn="l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de-DE" altLang="de-DE" sz="1451"/>
              <a:t>Südstraße</a:t>
            </a:r>
            <a:endParaRPr lang="de-DE" altLang="de-DE" sz="1451">
              <a:solidFill>
                <a:schemeClr val="tx1"/>
              </a:solidFill>
            </a:endParaRP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C15EE2B3-604E-4EEC-0615-DB562F754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606" y="370936"/>
            <a:ext cx="8228689" cy="674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377825" indent="-377825" defTabSz="1008063"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19150" indent="-315913" defTabSz="1008063"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260475" indent="-252413" defTabSz="1008063"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763713" indent="-252413" defTabSz="1008063"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268538" indent="-252413" defTabSz="1008063"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725738" indent="-252413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3182938" indent="-252413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640138" indent="-252413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4097338" indent="-252413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de-DE" altLang="de-DE" sz="2400" dirty="0">
                <a:solidFill>
                  <a:srgbClr val="0070C0"/>
                </a:solidFill>
              </a:rPr>
              <a:t>Abschnitt Donnerbachweg - Dahlienstraße</a:t>
            </a:r>
          </a:p>
        </p:txBody>
      </p:sp>
      <p:sp>
        <p:nvSpPr>
          <p:cNvPr id="13317" name="Rectangle 3">
            <a:extLst>
              <a:ext uri="{FF2B5EF4-FFF2-40B4-BE49-F238E27FC236}">
                <a16:creationId xmlns:a16="http://schemas.microsoft.com/office/drawing/2014/main" id="{F3C6B9F4-CA20-5DCB-1DDD-211E6CA45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210" y="97910"/>
            <a:ext cx="7674394" cy="41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defTabSz="1008063">
              <a:tabLst>
                <a:tab pos="9418638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tabLst>
                <a:tab pos="9418638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tabLst>
                <a:tab pos="9418638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tabLst>
                <a:tab pos="9418638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tabLst>
                <a:tab pos="9418638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418638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418638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418638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418638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2902" dirty="0">
              <a:solidFill>
                <a:srgbClr val="0164C9"/>
              </a:solidFill>
            </a:endParaRPr>
          </a:p>
        </p:txBody>
      </p:sp>
      <p:pic>
        <p:nvPicPr>
          <p:cNvPr id="13319" name="Grafik 2">
            <a:extLst>
              <a:ext uri="{FF2B5EF4-FFF2-40B4-BE49-F238E27FC236}">
                <a16:creationId xmlns:a16="http://schemas.microsoft.com/office/drawing/2014/main" id="{90B69030-1062-C1E9-422A-137D5945E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94" y="1311893"/>
            <a:ext cx="7336743" cy="4985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54E04855-1F70-C068-1289-56D8D139F9A4}"/>
              </a:ext>
            </a:extLst>
          </p:cNvPr>
          <p:cNvSpPr txBox="1">
            <a:spLocks/>
          </p:cNvSpPr>
          <p:nvPr/>
        </p:nvSpPr>
        <p:spPr>
          <a:xfrm>
            <a:off x="8463801" y="6308725"/>
            <a:ext cx="611187" cy="549275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200">
                <a:solidFill>
                  <a:srgbClr val="FFFFFF"/>
                </a:solidFill>
              </a:rPr>
              <a:t>Seite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200" b="1">
                <a:solidFill>
                  <a:srgbClr val="FFFFFF"/>
                </a:solidFill>
              </a:rPr>
              <a:t> </a:t>
            </a:r>
            <a:fld id="{8841FD34-F520-4269-9865-A6CDAAEE9D0E}" type="slidenum">
              <a:rPr lang="de-DE" altLang="de-DE" sz="1200" b="1" smtClean="0">
                <a:solidFill>
                  <a:srgbClr val="FFFFFF"/>
                </a:solidFill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de-DE" altLang="de-DE" sz="12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>
            <a:extLst>
              <a:ext uri="{FF2B5EF4-FFF2-40B4-BE49-F238E27FC236}">
                <a16:creationId xmlns:a16="http://schemas.microsoft.com/office/drawing/2014/main" id="{05C94B78-F6A7-1854-6588-D3942F4908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4088"/>
            <a:ext cx="6696075" cy="720725"/>
          </a:xfrm>
        </p:spPr>
        <p:txBody>
          <a:bodyPr/>
          <a:lstStyle/>
          <a:p>
            <a:pPr eaLnBrk="1" hangingPunct="1"/>
            <a:r>
              <a:rPr lang="de-DE" altLang="de-DE" sz="2400" dirty="0">
                <a:solidFill>
                  <a:srgbClr val="0070C0"/>
                </a:solidFill>
              </a:rPr>
              <a:t>Baukosten Straßenbau</a:t>
            </a:r>
          </a:p>
        </p:txBody>
      </p:sp>
      <p:sp>
        <p:nvSpPr>
          <p:cNvPr id="3078" name="Rectangle 3">
            <a:extLst>
              <a:ext uri="{FF2B5EF4-FFF2-40B4-BE49-F238E27FC236}">
                <a16:creationId xmlns:a16="http://schemas.microsoft.com/office/drawing/2014/main" id="{E6A2B5F1-C722-E234-C480-87BAFF2CB5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de-DE" altLang="de-DE" dirty="0"/>
          </a:p>
          <a:p>
            <a:pPr eaLnBrk="1" hangingPunct="1"/>
            <a:r>
              <a:rPr lang="de-DE" altLang="de-DE" sz="1800" dirty="0">
                <a:solidFill>
                  <a:srgbClr val="0070C0"/>
                </a:solidFill>
              </a:rPr>
              <a:t>Planung				   112.000,00 €</a:t>
            </a:r>
          </a:p>
          <a:p>
            <a:pPr eaLnBrk="1" hangingPunct="1"/>
            <a:r>
              <a:rPr lang="de-DE" altLang="de-DE" sz="1800" dirty="0">
                <a:solidFill>
                  <a:srgbClr val="0070C0"/>
                </a:solidFill>
              </a:rPr>
              <a:t>Straßenbau				1.329.000,00 €</a:t>
            </a:r>
          </a:p>
          <a:p>
            <a:pPr eaLnBrk="1" hangingPunct="1"/>
            <a:r>
              <a:rPr lang="de-DE" altLang="de-DE" sz="1800" dirty="0">
                <a:solidFill>
                  <a:srgbClr val="0070C0"/>
                </a:solidFill>
              </a:rPr>
              <a:t>Straßenbeleuchtung			     53.000,00 €</a:t>
            </a:r>
          </a:p>
          <a:p>
            <a:pPr eaLnBrk="1" hangingPunct="1"/>
            <a:r>
              <a:rPr lang="de-DE" altLang="de-DE" sz="1800" dirty="0">
                <a:solidFill>
                  <a:srgbClr val="0070C0"/>
                </a:solidFill>
              </a:rPr>
              <a:t>Straßenbegrünung			     31.000,00 €</a:t>
            </a:r>
          </a:p>
          <a:p>
            <a:pPr eaLnBrk="1" hangingPunct="1"/>
            <a:r>
              <a:rPr lang="de-DE" altLang="de-DE" sz="1800" dirty="0">
                <a:solidFill>
                  <a:srgbClr val="0070C0"/>
                </a:solidFill>
              </a:rPr>
              <a:t>Grunderwerbskosten			   200.000,00 €</a:t>
            </a:r>
          </a:p>
          <a:p>
            <a:pPr eaLnBrk="1" hangingPunct="1"/>
            <a:r>
              <a:rPr lang="de-DE" altLang="de-DE" sz="1800" dirty="0">
                <a:solidFill>
                  <a:srgbClr val="0070C0"/>
                </a:solidFill>
              </a:rPr>
              <a:t>Baunebenkosten			     76.000,00 €</a:t>
            </a:r>
            <a:br>
              <a:rPr lang="de-DE" altLang="de-DE" sz="1800" dirty="0">
                <a:solidFill>
                  <a:srgbClr val="0070C0"/>
                </a:solidFill>
              </a:rPr>
            </a:br>
            <a:r>
              <a:rPr lang="de-DE" altLang="de-DE" sz="1400" dirty="0">
                <a:solidFill>
                  <a:srgbClr val="0070C0"/>
                </a:solidFill>
              </a:rPr>
              <a:t>wie Vermessung, Gutachten, Grenzanzeige, Notarkosten</a:t>
            </a:r>
          </a:p>
          <a:p>
            <a:pPr eaLnBrk="1" hangingPunct="1"/>
            <a:r>
              <a:rPr lang="de-DE" altLang="de-DE" sz="1800" u="sng" dirty="0">
                <a:solidFill>
                  <a:srgbClr val="0070C0"/>
                </a:solidFill>
              </a:rPr>
              <a:t>Private Stellplätze (10 Stück)		     41.000,00 €</a:t>
            </a:r>
          </a:p>
          <a:p>
            <a:pPr eaLnBrk="1" hangingPunct="1"/>
            <a:r>
              <a:rPr lang="de-DE" altLang="de-DE" sz="1400" dirty="0">
                <a:solidFill>
                  <a:srgbClr val="0070C0"/>
                </a:solidFill>
              </a:rPr>
              <a:t>nicht in Baukosten enthalten</a:t>
            </a:r>
          </a:p>
          <a:p>
            <a:pPr eaLnBrk="1" hangingPunct="1"/>
            <a:r>
              <a:rPr lang="de-DE" altLang="de-DE" sz="1800" u="dbl" dirty="0">
                <a:solidFill>
                  <a:srgbClr val="0070C0"/>
                </a:solidFill>
              </a:rPr>
              <a:t>Summe:				1.801.000,00 €</a:t>
            </a:r>
          </a:p>
          <a:p>
            <a:pPr eaLnBrk="1" hangingPunct="1"/>
            <a:endParaRPr lang="de-DE" altLang="de-DE" sz="1600" dirty="0"/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20B57E36-92B4-E8AF-E9B9-9DCC2C3FF2E6}"/>
              </a:ext>
            </a:extLst>
          </p:cNvPr>
          <p:cNvSpPr txBox="1">
            <a:spLocks/>
          </p:cNvSpPr>
          <p:nvPr/>
        </p:nvSpPr>
        <p:spPr bwMode="auto">
          <a:xfrm>
            <a:off x="8532813" y="6308725"/>
            <a:ext cx="6111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4572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200" b="0" dirty="0">
                <a:solidFill>
                  <a:srgbClr val="FFFFFF"/>
                </a:solidFill>
              </a:rPr>
              <a:t>Seite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200" dirty="0">
                <a:solidFill>
                  <a:srgbClr val="FFFFFF"/>
                </a:solidFill>
              </a:rPr>
              <a:t> </a:t>
            </a:r>
            <a:fld id="{8841FD34-F520-4269-9865-A6CDAAEE9D0E}" type="slidenum">
              <a:rPr lang="de-DE" altLang="de-DE" sz="1200" smtClean="0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de-DE" altLang="de-DE" sz="1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4">
            <a:extLst>
              <a:ext uri="{FF2B5EF4-FFF2-40B4-BE49-F238E27FC236}">
                <a16:creationId xmlns:a16="http://schemas.microsoft.com/office/drawing/2014/main" id="{36AB6D46-5B4B-9B3A-83F6-E9F3CB8D0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3276" y="783279"/>
            <a:ext cx="6796515" cy="262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377825" indent="-377825" defTabSz="1008063"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19150" indent="-315913" defTabSz="1008063"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260475" indent="-252413" defTabSz="1008063"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763713" indent="-252413" defTabSz="1008063"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268538" indent="-252413" defTabSz="1008063"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725738" indent="-252413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3182938" indent="-252413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640138" indent="-252413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4097338" indent="-252413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de-DE" altLang="de-DE" sz="1451" dirty="0">
              <a:solidFill>
                <a:srgbClr val="CC0000"/>
              </a:solidFill>
            </a:endParaRPr>
          </a:p>
        </p:txBody>
      </p:sp>
      <p:sp>
        <p:nvSpPr>
          <p:cNvPr id="14340" name="Text Box 5">
            <a:extLst>
              <a:ext uri="{FF2B5EF4-FFF2-40B4-BE49-F238E27FC236}">
                <a16:creationId xmlns:a16="http://schemas.microsoft.com/office/drawing/2014/main" id="{66D210BC-C0B8-264A-A6D4-F8E479064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224" y="327803"/>
            <a:ext cx="56515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164C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008063"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00100" indent="-342900" defTabSz="1008063"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257300" indent="-342900" defTabSz="1008063"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714500" indent="-342900" defTabSz="1008063"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171700" indent="-342900" defTabSz="1008063"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628900" indent="-342900" defTabSz="1008063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3086100" indent="-342900" defTabSz="1008063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543300" indent="-342900" defTabSz="1008063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4000500" indent="-342900" defTabSz="1008063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400" dirty="0">
                <a:solidFill>
                  <a:srgbClr val="0070C0"/>
                </a:solidFill>
              </a:rPr>
              <a:t>Kanalbau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DA5F373-AA53-F12B-FE6D-D7BC93E17624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6839" y="1751162"/>
            <a:ext cx="8230321" cy="4703199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164C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Planungsgrundlagen und Zwangspunkte: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1" i="0" u="none" strike="noStrike" kern="1200" cap="none" spc="0" normalizeH="0" baseline="0" noProof="0" dirty="0">
              <a:ln>
                <a:noFill/>
              </a:ln>
              <a:solidFill>
                <a:srgbClr val="0164C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lvl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164C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Synergieeffekte durch den Straßenausbau des </a:t>
            </a:r>
            <a:r>
              <a:rPr kumimoji="0" lang="de-DE" alt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164C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Feldchenweg</a:t>
            </a:r>
            <a:endParaRPr kumimoji="0" lang="de-DE" altLang="de-DE" sz="1800" b="1" i="0" u="none" strike="noStrike" kern="1200" cap="none" spc="0" normalizeH="0" baseline="0" noProof="0" dirty="0">
              <a:ln>
                <a:noFill/>
              </a:ln>
              <a:solidFill>
                <a:srgbClr val="0164C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R="0" lvl="1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altLang="de-DE" sz="1800" b="1" kern="1200" dirty="0">
                <a:solidFill>
                  <a:srgbClr val="0164C9"/>
                </a:solidFill>
                <a:latin typeface="Arial" panose="020B0604020202020204" pitchFamily="34" charset="0"/>
                <a:ea typeface="+mn-ea"/>
                <a:cs typeface="+mn-cs"/>
              </a:rPr>
              <a:t>Überprüfung der Kanalhydraulik aufgrund der Überlastung des vorhandenen Kanals</a:t>
            </a:r>
          </a:p>
          <a:p>
            <a:pPr marR="0" lvl="1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altLang="de-DE" sz="1800" b="1" kern="1200" dirty="0">
                <a:solidFill>
                  <a:srgbClr val="0164C9"/>
                </a:solidFill>
                <a:latin typeface="Arial" panose="020B0604020202020204" pitchFamily="34" charset="0"/>
                <a:ea typeface="+mn-ea"/>
                <a:cs typeface="+mn-cs"/>
              </a:rPr>
              <a:t>Erneuerung der Kanäle Ei 600/900 und 900/1.350 mit größerer Dimensionierung </a:t>
            </a:r>
          </a:p>
          <a:p>
            <a:pPr marR="0" lvl="1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altLang="de-DE" sz="1800" b="1" kern="1200" dirty="0">
                <a:solidFill>
                  <a:srgbClr val="0164C9"/>
                </a:solidFill>
                <a:latin typeface="Arial" panose="020B0604020202020204" pitchFamily="34" charset="0"/>
                <a:ea typeface="+mn-ea"/>
                <a:cs typeface="+mn-cs"/>
              </a:rPr>
              <a:t>Ergebnis: Planung eines Rohres DN 1.400 mit Drachenprofil für bessere Fließgeschwindigkeiten</a:t>
            </a:r>
          </a:p>
          <a:p>
            <a:pPr marR="0" lvl="1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altLang="de-DE" sz="1800" b="1" kern="1200" dirty="0">
                <a:solidFill>
                  <a:srgbClr val="0164C9"/>
                </a:solidFill>
                <a:latin typeface="Arial" panose="020B0604020202020204" pitchFamily="34" charset="0"/>
                <a:ea typeface="+mn-ea"/>
                <a:cs typeface="+mn-cs"/>
              </a:rPr>
              <a:t>Sanierung von schadhaften Anschlussleitungen</a:t>
            </a:r>
          </a:p>
        </p:txBody>
      </p:sp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C6E6D60F-4FD1-8254-D2EC-3412D1D77FB5}"/>
              </a:ext>
            </a:extLst>
          </p:cNvPr>
          <p:cNvSpPr txBox="1">
            <a:spLocks/>
          </p:cNvSpPr>
          <p:nvPr/>
        </p:nvSpPr>
        <p:spPr bwMode="auto">
          <a:xfrm>
            <a:off x="8532813" y="6308725"/>
            <a:ext cx="6111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4572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200" b="0" dirty="0">
                <a:solidFill>
                  <a:srgbClr val="FFFFFF"/>
                </a:solidFill>
              </a:rPr>
              <a:t>Seite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200" dirty="0">
                <a:solidFill>
                  <a:srgbClr val="FFFFFF"/>
                </a:solidFill>
              </a:rPr>
              <a:t> </a:t>
            </a:r>
            <a:fld id="{8841FD34-F520-4269-9865-A6CDAAEE9D0E}" type="slidenum">
              <a:rPr lang="de-DE" altLang="de-DE" sz="1200" smtClean="0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de-DE" altLang="de-DE" sz="1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45">
            <a:extLst>
              <a:ext uri="{FF2B5EF4-FFF2-40B4-BE49-F238E27FC236}">
                <a16:creationId xmlns:a16="http://schemas.microsoft.com/office/drawing/2014/main" id="{08200CE6-4FC6-0F3D-8076-40C8A8C05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1179" y="2547093"/>
            <a:ext cx="1144680" cy="27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08063">
              <a:tabLst>
                <a:tab pos="1790700" algn="l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tabLst>
                <a:tab pos="1790700" algn="l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tabLst>
                <a:tab pos="1790700" algn="l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tabLst>
                <a:tab pos="1790700" algn="l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tabLst>
                <a:tab pos="1790700" algn="l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de-DE" altLang="de-DE" sz="1451"/>
              <a:t>Südstraße</a:t>
            </a:r>
            <a:endParaRPr lang="de-DE" altLang="de-DE" sz="1451">
              <a:solidFill>
                <a:schemeClr val="tx1"/>
              </a:solidFill>
            </a:endParaRP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B3FC3F39-E9B1-6D79-C3A5-DF51A0BCB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234" y="414069"/>
            <a:ext cx="8185558" cy="60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377825" indent="-377825" defTabSz="1008063"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19150" indent="-315913" defTabSz="1008063"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260475" indent="-252413" defTabSz="1008063"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763713" indent="-252413" defTabSz="1008063"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268538" indent="-252413" defTabSz="1008063"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725738" indent="-252413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3182938" indent="-252413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640138" indent="-252413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4097338" indent="-252413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de-DE" altLang="de-DE" sz="2400" dirty="0">
                <a:solidFill>
                  <a:srgbClr val="0070C0"/>
                </a:solidFill>
              </a:rPr>
              <a:t>Abschnitt Wendeanlage - Donnerbachweg</a:t>
            </a:r>
          </a:p>
        </p:txBody>
      </p:sp>
      <p:sp>
        <p:nvSpPr>
          <p:cNvPr id="16389" name="Rectangle 3">
            <a:extLst>
              <a:ext uri="{FF2B5EF4-FFF2-40B4-BE49-F238E27FC236}">
                <a16:creationId xmlns:a16="http://schemas.microsoft.com/office/drawing/2014/main" id="{B3B5C461-3B59-5DE6-AE39-BD1ECFBEC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210" y="97910"/>
            <a:ext cx="7674394" cy="41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defTabSz="1008063">
              <a:tabLst>
                <a:tab pos="9418638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tabLst>
                <a:tab pos="9418638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tabLst>
                <a:tab pos="9418638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tabLst>
                <a:tab pos="9418638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tabLst>
                <a:tab pos="9418638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418638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418638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418638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418638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2902" dirty="0">
              <a:solidFill>
                <a:srgbClr val="0164C9"/>
              </a:solidFill>
            </a:endParaRPr>
          </a:p>
        </p:txBody>
      </p:sp>
      <p:sp>
        <p:nvSpPr>
          <p:cNvPr id="16390" name="Text Box 5">
            <a:extLst>
              <a:ext uri="{FF2B5EF4-FFF2-40B4-BE49-F238E27FC236}">
                <a16:creationId xmlns:a16="http://schemas.microsoft.com/office/drawing/2014/main" id="{170F943A-2B75-9584-5AB0-D74FFB34F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210" y="1663421"/>
            <a:ext cx="5649967" cy="1767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164C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defTabSz="1008063"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00100" indent="-342900" defTabSz="1008063"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257300" indent="-342900" defTabSz="1008063"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714500" indent="-342900" defTabSz="1008063"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171700" indent="-342900" defTabSz="1008063"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628900" indent="-342900" defTabSz="1008063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3086100" indent="-342900" defTabSz="1008063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543300" indent="-342900" defTabSz="1008063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4000500" indent="-342900" defTabSz="1008063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814" dirty="0">
                <a:solidFill>
                  <a:srgbClr val="0164C9"/>
                </a:solidFill>
              </a:rPr>
              <a:t>Durchgehend gewerbliche Nutzung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814" dirty="0">
                <a:solidFill>
                  <a:srgbClr val="0164C9"/>
                </a:solidFill>
              </a:rPr>
              <a:t>Straßenabschnittslänge ca. 200 m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814" dirty="0">
                <a:solidFill>
                  <a:srgbClr val="0164C9"/>
                </a:solidFill>
              </a:rPr>
              <a:t>Vorhandener Kanal Ei 600/900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814" dirty="0">
                <a:solidFill>
                  <a:srgbClr val="0164C9"/>
                </a:solidFill>
              </a:rPr>
              <a:t>Geplanter Kanal DN 1.400 mit Drachenprofil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814" dirty="0">
                <a:solidFill>
                  <a:srgbClr val="0164C9"/>
                </a:solidFill>
              </a:rPr>
              <a:t>Anzahl der Kanalanschlüsse: 14 Stück</a:t>
            </a:r>
          </a:p>
        </p:txBody>
      </p:sp>
      <p:pic>
        <p:nvPicPr>
          <p:cNvPr id="16391" name="Picture 2">
            <a:extLst>
              <a:ext uri="{FF2B5EF4-FFF2-40B4-BE49-F238E27FC236}">
                <a16:creationId xmlns:a16="http://schemas.microsoft.com/office/drawing/2014/main" id="{AE84DE93-67A7-B982-480D-709538774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409" y="2086342"/>
            <a:ext cx="1300184" cy="144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feld 1">
            <a:extLst>
              <a:ext uri="{FF2B5EF4-FFF2-40B4-BE49-F238E27FC236}">
                <a16:creationId xmlns:a16="http://schemas.microsoft.com/office/drawing/2014/main" id="{DC099A79-172D-E98B-81F1-88B04909E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0732" y="1527681"/>
            <a:ext cx="1300184" cy="48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270">
                <a:solidFill>
                  <a:srgbClr val="0164C9"/>
                </a:solidFill>
              </a:rPr>
              <a:t>Rohr DN 1400 Drachenprofil</a:t>
            </a:r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47ACB221-FD80-A350-1A55-E47A90255E64}"/>
              </a:ext>
            </a:extLst>
          </p:cNvPr>
          <p:cNvSpPr txBox="1">
            <a:spLocks/>
          </p:cNvSpPr>
          <p:nvPr/>
        </p:nvSpPr>
        <p:spPr bwMode="auto">
          <a:xfrm>
            <a:off x="8531200" y="6308725"/>
            <a:ext cx="6111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4572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200" b="0" dirty="0">
                <a:solidFill>
                  <a:srgbClr val="FFFFFF"/>
                </a:solidFill>
              </a:rPr>
              <a:t>Seite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200" dirty="0">
                <a:solidFill>
                  <a:srgbClr val="FFFFFF"/>
                </a:solidFill>
              </a:rPr>
              <a:t> </a:t>
            </a:r>
            <a:fld id="{8841FD34-F520-4269-9865-A6CDAAEE9D0E}" type="slidenum">
              <a:rPr lang="de-DE" altLang="de-DE" sz="1200" smtClean="0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de-DE" altLang="de-DE" sz="1200" dirty="0">
              <a:solidFill>
                <a:srgbClr val="FFFFFF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AFEE284-842B-84C1-D2AA-761AC4936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9" y="3393517"/>
            <a:ext cx="9067742" cy="2814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45">
            <a:extLst>
              <a:ext uri="{FF2B5EF4-FFF2-40B4-BE49-F238E27FC236}">
                <a16:creationId xmlns:a16="http://schemas.microsoft.com/office/drawing/2014/main" id="{7AC2A1D2-ABF3-FF17-ED9C-3376ED74D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1179" y="2547093"/>
            <a:ext cx="1144680" cy="27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08063">
              <a:tabLst>
                <a:tab pos="1790700" algn="l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tabLst>
                <a:tab pos="1790700" algn="l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tabLst>
                <a:tab pos="1790700" algn="l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tabLst>
                <a:tab pos="1790700" algn="l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tabLst>
                <a:tab pos="1790700" algn="l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de-DE" altLang="de-DE" sz="1451"/>
              <a:t>Südstraße</a:t>
            </a:r>
            <a:endParaRPr lang="de-DE" altLang="de-DE" sz="1451">
              <a:solidFill>
                <a:schemeClr val="tx1"/>
              </a:solidFill>
            </a:endParaRPr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B5BBE9DD-A408-621A-09C7-65DD33C89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232" y="405442"/>
            <a:ext cx="8202811" cy="639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377825" indent="-377825" defTabSz="1008063"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19150" indent="-315913" defTabSz="1008063"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260475" indent="-252413" defTabSz="1008063"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763713" indent="-252413" defTabSz="1008063"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268538" indent="-252413" defTabSz="1008063"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725738" indent="-252413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3182938" indent="-252413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640138" indent="-252413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4097338" indent="-252413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de-DE" altLang="de-DE" sz="2400" dirty="0">
                <a:solidFill>
                  <a:srgbClr val="0070C0"/>
                </a:solidFill>
              </a:rPr>
              <a:t>Abschnitt Donnerbachweg - Dahlienstraße</a:t>
            </a:r>
          </a:p>
        </p:txBody>
      </p:sp>
      <p:sp>
        <p:nvSpPr>
          <p:cNvPr id="17413" name="Text Box 5">
            <a:extLst>
              <a:ext uri="{FF2B5EF4-FFF2-40B4-BE49-F238E27FC236}">
                <a16:creationId xmlns:a16="http://schemas.microsoft.com/office/drawing/2014/main" id="{1095DC9A-70D4-F1BA-60A4-8B7930C4B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67" y="1640637"/>
            <a:ext cx="5408074" cy="1767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164C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defTabSz="1008063"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00100" indent="-342900" defTabSz="1008063"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257300" indent="-342900" defTabSz="1008063"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714500" indent="-342900" defTabSz="1008063"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171700" indent="-342900" defTabSz="1008063"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628900" indent="-342900" defTabSz="1008063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3086100" indent="-342900" defTabSz="1008063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543300" indent="-342900" defTabSz="1008063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4000500" indent="-342900" defTabSz="1008063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814" dirty="0">
                <a:solidFill>
                  <a:srgbClr val="0164C9"/>
                </a:solidFill>
              </a:rPr>
              <a:t>Wohn- und Gewerbeflächen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814" dirty="0">
                <a:solidFill>
                  <a:srgbClr val="0164C9"/>
                </a:solidFill>
              </a:rPr>
              <a:t>Straßenlänge ca. 160 m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814" dirty="0">
                <a:solidFill>
                  <a:srgbClr val="0164C9"/>
                </a:solidFill>
              </a:rPr>
              <a:t>Vorhandener Kanal Ei 900/1.350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814" dirty="0">
                <a:solidFill>
                  <a:srgbClr val="0164C9"/>
                </a:solidFill>
              </a:rPr>
              <a:t>Geplanter Kanal DN 1.400 mit Drachenprofil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814" dirty="0">
                <a:solidFill>
                  <a:srgbClr val="0164C9"/>
                </a:solidFill>
              </a:rPr>
              <a:t>Anzahl der Kanalanschlüsse: 10 Stück </a:t>
            </a:r>
          </a:p>
        </p:txBody>
      </p:sp>
      <p:sp>
        <p:nvSpPr>
          <p:cNvPr id="17414" name="Rectangle 3">
            <a:extLst>
              <a:ext uri="{FF2B5EF4-FFF2-40B4-BE49-F238E27FC236}">
                <a16:creationId xmlns:a16="http://schemas.microsoft.com/office/drawing/2014/main" id="{CB4FA234-BF26-02FA-CE6B-8F53D4158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210" y="97910"/>
            <a:ext cx="7674394" cy="41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defTabSz="1008063">
              <a:tabLst>
                <a:tab pos="9418638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tabLst>
                <a:tab pos="9418638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tabLst>
                <a:tab pos="9418638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tabLst>
                <a:tab pos="9418638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tabLst>
                <a:tab pos="9418638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418638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418638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418638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418638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2902" dirty="0">
              <a:solidFill>
                <a:srgbClr val="0164C9"/>
              </a:solidFill>
            </a:endParaRPr>
          </a:p>
        </p:txBody>
      </p:sp>
      <p:cxnSp>
        <p:nvCxnSpPr>
          <p:cNvPr id="17415" name="Gerade Verbindung mit Pfeil 11">
            <a:extLst>
              <a:ext uri="{FF2B5EF4-FFF2-40B4-BE49-F238E27FC236}">
                <a16:creationId xmlns:a16="http://schemas.microsoft.com/office/drawing/2014/main" id="{70F9B8DF-E706-AF3D-4258-7AFF0D9A2DC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764575" y="5192095"/>
            <a:ext cx="829353" cy="829353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17416" name="Picture 2">
            <a:extLst>
              <a:ext uri="{FF2B5EF4-FFF2-40B4-BE49-F238E27FC236}">
                <a16:creationId xmlns:a16="http://schemas.microsoft.com/office/drawing/2014/main" id="{AEA1A038-C4F8-AD90-B047-D8EF09A4C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732" y="2015789"/>
            <a:ext cx="1300184" cy="144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feld 3">
            <a:extLst>
              <a:ext uri="{FF2B5EF4-FFF2-40B4-BE49-F238E27FC236}">
                <a16:creationId xmlns:a16="http://schemas.microsoft.com/office/drawing/2014/main" id="{73B29979-6B82-FB5D-102B-F9DAA797E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8819" y="1452809"/>
            <a:ext cx="1388014" cy="48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270">
                <a:solidFill>
                  <a:srgbClr val="0164C9"/>
                </a:solidFill>
              </a:rPr>
              <a:t>Rohr DN 1400 Drachenprofil</a:t>
            </a:r>
          </a:p>
        </p:txBody>
      </p:sp>
      <p:pic>
        <p:nvPicPr>
          <p:cNvPr id="17418" name="Grafik 4">
            <a:extLst>
              <a:ext uri="{FF2B5EF4-FFF2-40B4-BE49-F238E27FC236}">
                <a16:creationId xmlns:a16="http://schemas.microsoft.com/office/drawing/2014/main" id="{AD2756A4-A854-B1F2-6B79-44C2312D0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55" y="3688893"/>
            <a:ext cx="8562781" cy="233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2C14D968-B0BB-A666-08E6-79E93DB37D0B}"/>
              </a:ext>
            </a:extLst>
          </p:cNvPr>
          <p:cNvSpPr txBox="1">
            <a:spLocks/>
          </p:cNvSpPr>
          <p:nvPr/>
        </p:nvSpPr>
        <p:spPr bwMode="auto">
          <a:xfrm>
            <a:off x="8532813" y="6307720"/>
            <a:ext cx="6111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4572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200" b="0" dirty="0">
                <a:solidFill>
                  <a:srgbClr val="FFFFFF"/>
                </a:solidFill>
              </a:rPr>
              <a:t>Seite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200" dirty="0">
                <a:solidFill>
                  <a:srgbClr val="FFFFFF"/>
                </a:solidFill>
              </a:rPr>
              <a:t> </a:t>
            </a:r>
            <a:fld id="{8841FD34-F520-4269-9865-A6CDAAEE9D0E}" type="slidenum">
              <a:rPr lang="de-DE" altLang="de-DE" sz="1200" smtClean="0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de-DE" altLang="de-DE" sz="1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002200-B00A-0357-E18E-0F7A20326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936" y="225846"/>
            <a:ext cx="6696075" cy="720725"/>
          </a:xfrm>
        </p:spPr>
        <p:txBody>
          <a:bodyPr/>
          <a:lstStyle/>
          <a:p>
            <a:r>
              <a:rPr lang="de-DE" sz="2400" dirty="0">
                <a:solidFill>
                  <a:srgbClr val="0070C0"/>
                </a:solidFill>
              </a:rPr>
              <a:t>Baukosten Kanalbau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7103B76-0921-9D9A-A062-22D23D26F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332" y="1962781"/>
            <a:ext cx="7772400" cy="4538662"/>
          </a:xfrm>
        </p:spPr>
        <p:txBody>
          <a:bodyPr/>
          <a:lstStyle/>
          <a:p>
            <a:endParaRPr lang="de-DE" sz="2000" dirty="0"/>
          </a:p>
          <a:p>
            <a:r>
              <a:rPr lang="de-DE" sz="1800" dirty="0">
                <a:solidFill>
                  <a:srgbClr val="0070C0"/>
                </a:solidFill>
              </a:rPr>
              <a:t>Planungskosten			   203.000,00 €</a:t>
            </a:r>
          </a:p>
          <a:p>
            <a:r>
              <a:rPr lang="de-DE" sz="1800" u="sng" dirty="0">
                <a:solidFill>
                  <a:srgbClr val="0070C0"/>
                </a:solidFill>
              </a:rPr>
              <a:t>Kanalbau				1.930.000,00 €</a:t>
            </a:r>
          </a:p>
          <a:p>
            <a:endParaRPr lang="de-DE" sz="1800" dirty="0">
              <a:solidFill>
                <a:srgbClr val="0070C0"/>
              </a:solidFill>
            </a:endParaRPr>
          </a:p>
          <a:p>
            <a:r>
              <a:rPr lang="de-DE" sz="1800" u="dbl" dirty="0">
                <a:solidFill>
                  <a:srgbClr val="0070C0"/>
                </a:solidFill>
              </a:rPr>
              <a:t>Summe Kanalbau			2.133.000,00 €</a:t>
            </a:r>
          </a:p>
          <a:p>
            <a:endParaRPr lang="de-DE" sz="2000" dirty="0"/>
          </a:p>
          <a:p>
            <a:endParaRPr lang="de-DE" sz="20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8E68257-CE9B-BAC8-684D-7E3C5118D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 b="0"/>
              <a:t>Seite</a:t>
            </a:r>
          </a:p>
          <a:p>
            <a:pPr>
              <a:defRPr/>
            </a:pPr>
            <a:r>
              <a:rPr lang="de-DE" altLang="de-DE"/>
              <a:t> </a:t>
            </a:r>
            <a:fld id="{F0985564-D328-4B18-8EB3-A960FEE54871}" type="slidenum">
              <a:rPr lang="de-DE" altLang="de-DE" smtClean="0"/>
              <a:pPr>
                <a:defRPr/>
              </a:pPr>
              <a:t>18</a:t>
            </a:fld>
            <a:endParaRPr lang="de-DE" alt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419D3C26-A856-FD1A-DDC1-01D230F78CA0}"/>
              </a:ext>
            </a:extLst>
          </p:cNvPr>
          <p:cNvSpPr txBox="1">
            <a:spLocks/>
          </p:cNvSpPr>
          <p:nvPr/>
        </p:nvSpPr>
        <p:spPr bwMode="auto">
          <a:xfrm>
            <a:off x="9585235" y="5187290"/>
            <a:ext cx="6111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4572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200" b="0" dirty="0">
                <a:solidFill>
                  <a:srgbClr val="FFFFFF"/>
                </a:solidFill>
              </a:rPr>
              <a:t>Seite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200" dirty="0">
                <a:solidFill>
                  <a:srgbClr val="FFFFFF"/>
                </a:solidFill>
              </a:rPr>
              <a:t> </a:t>
            </a:r>
            <a:fld id="{8841FD34-F520-4269-9865-A6CDAAEE9D0E}" type="slidenum">
              <a:rPr lang="de-DE" altLang="de-DE" sz="1200" smtClean="0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de-DE" altLang="de-DE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376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995149-9051-44DB-7FD7-985FA8D87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562" y="234472"/>
            <a:ext cx="6696075" cy="720725"/>
          </a:xfrm>
        </p:spPr>
        <p:txBody>
          <a:bodyPr/>
          <a:lstStyle/>
          <a:p>
            <a:r>
              <a:rPr lang="de-DE" sz="2400" dirty="0">
                <a:solidFill>
                  <a:srgbClr val="0070C0"/>
                </a:solidFill>
              </a:rPr>
              <a:t>Gesamtbaukosten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2D8F8D-F96D-A099-DDB5-955CC68C5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642" y="2319338"/>
            <a:ext cx="7595558" cy="3658768"/>
          </a:xfrm>
        </p:spPr>
        <p:txBody>
          <a:bodyPr/>
          <a:lstStyle/>
          <a:p>
            <a:r>
              <a:rPr lang="de-DE" sz="1800" dirty="0">
                <a:solidFill>
                  <a:srgbClr val="0070C0"/>
                </a:solidFill>
              </a:rPr>
              <a:t>Straßenbau:				1.801.000,00 €</a:t>
            </a:r>
          </a:p>
          <a:p>
            <a:r>
              <a:rPr lang="de-DE" sz="1800" u="sng" dirty="0">
                <a:solidFill>
                  <a:srgbClr val="0070C0"/>
                </a:solidFill>
              </a:rPr>
              <a:t>Kanalbau:				2.133.000,00 €</a:t>
            </a:r>
          </a:p>
          <a:p>
            <a:endParaRPr lang="de-DE" sz="1800" dirty="0">
              <a:solidFill>
                <a:srgbClr val="0070C0"/>
              </a:solidFill>
            </a:endParaRPr>
          </a:p>
          <a:p>
            <a:r>
              <a:rPr lang="de-DE" sz="1800" b="1" u="dbl" dirty="0">
                <a:solidFill>
                  <a:srgbClr val="0070C0"/>
                </a:solidFill>
              </a:rPr>
              <a:t>Gesamtsumme:			3.934.000,00 €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4C103E9-DF00-AC62-193E-B597FDD42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 b="0"/>
              <a:t>Seite</a:t>
            </a:r>
          </a:p>
          <a:p>
            <a:pPr>
              <a:defRPr/>
            </a:pPr>
            <a:r>
              <a:rPr lang="de-DE" altLang="de-DE"/>
              <a:t> </a:t>
            </a:r>
            <a:fld id="{F0985564-D328-4B18-8EB3-A960FEE54871}" type="slidenum">
              <a:rPr lang="de-DE" altLang="de-DE" smtClean="0"/>
              <a:pPr>
                <a:defRPr/>
              </a:pPr>
              <a:t>19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86055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Seite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fld id="{8841FD34-F520-4269-9865-A6CDAAEE9D0E}" type="slidenum">
              <a:rPr kumimoji="0" lang="de-DE" altLang="de-DE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altLang="de-DE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2400" dirty="0">
                <a:solidFill>
                  <a:schemeClr val="tx1"/>
                </a:solidFill>
              </a:rPr>
              <a:t>Agenda </a:t>
            </a:r>
          </a:p>
        </p:txBody>
      </p:sp>
      <p:sp>
        <p:nvSpPr>
          <p:cNvPr id="5" name="Textfeld 4"/>
          <p:cNvSpPr txBox="1"/>
          <p:nvPr/>
        </p:nvSpPr>
        <p:spPr>
          <a:xfrm rot="16356490">
            <a:off x="3129922" y="3934058"/>
            <a:ext cx="941283" cy="2098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Bahnhofstraße</a:t>
            </a:r>
          </a:p>
        </p:txBody>
      </p:sp>
      <p:sp>
        <p:nvSpPr>
          <p:cNvPr id="10" name="Textfeld 9"/>
          <p:cNvSpPr txBox="1"/>
          <p:nvPr/>
        </p:nvSpPr>
        <p:spPr>
          <a:xfrm rot="20216718">
            <a:off x="4096891" y="2663294"/>
            <a:ext cx="8322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Eichholzweg</a:t>
            </a:r>
          </a:p>
        </p:txBody>
      </p:sp>
      <p:sp>
        <p:nvSpPr>
          <p:cNvPr id="11" name="Textfeld 10"/>
          <p:cNvSpPr txBox="1"/>
          <p:nvPr/>
        </p:nvSpPr>
        <p:spPr>
          <a:xfrm rot="1705441">
            <a:off x="4120447" y="3448635"/>
            <a:ext cx="9476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Erfurter Straße</a:t>
            </a:r>
          </a:p>
        </p:txBody>
      </p:sp>
      <p:sp>
        <p:nvSpPr>
          <p:cNvPr id="6" name="Rechteck 5"/>
          <p:cNvSpPr/>
          <p:nvPr/>
        </p:nvSpPr>
        <p:spPr>
          <a:xfrm>
            <a:off x="1158240" y="1717040"/>
            <a:ext cx="7251834" cy="40441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2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kumimoji="0" lang="de-DE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Infos zum Ablauf der Versammlung</a:t>
            </a:r>
          </a:p>
          <a:p>
            <a:pPr marL="457200" marR="0" lvl="0" indent="-4572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kumimoji="0" lang="de-DE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Hintergrundinformationen zur Neubaumaßnahme</a:t>
            </a:r>
          </a:p>
          <a:p>
            <a:pPr marL="457200" marR="0" lvl="0" indent="-4572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de-DE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Beschlüsse Ratsgremien</a:t>
            </a:r>
          </a:p>
          <a:p>
            <a:pPr marL="457200" marR="0" lvl="0" indent="-4572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kumimoji="0" lang="de-DE" sz="2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Vorstellung der Planung durch Büro Kocks</a:t>
            </a:r>
          </a:p>
          <a:p>
            <a:pPr marL="457200" marR="0" lvl="0" indent="-4572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de-DE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Anliegerbeiträge</a:t>
            </a:r>
          </a:p>
          <a:p>
            <a:pPr marL="457200" marR="0" lvl="0" indent="-4572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de-DE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Zeitplanung / Weiteres Vorgehen</a:t>
            </a:r>
            <a:endParaRPr kumimoji="0" lang="de-DE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889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Seite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fld id="{8841FD34-F520-4269-9865-A6CDAAEE9D0E}" type="slidenum">
              <a:rPr kumimoji="0" lang="de-DE" altLang="de-DE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DE" altLang="de-DE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43098"/>
            <a:ext cx="6696075" cy="720725"/>
          </a:xfrm>
        </p:spPr>
        <p:txBody>
          <a:bodyPr/>
          <a:lstStyle/>
          <a:p>
            <a:pPr marR="0" lvl="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2400" kern="1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Anliegerbeiträge</a:t>
            </a:r>
          </a:p>
        </p:txBody>
      </p:sp>
      <p:sp>
        <p:nvSpPr>
          <p:cNvPr id="5" name="Textfeld 4"/>
          <p:cNvSpPr txBox="1"/>
          <p:nvPr/>
        </p:nvSpPr>
        <p:spPr>
          <a:xfrm rot="16356490">
            <a:off x="3129922" y="3934058"/>
            <a:ext cx="941283" cy="2098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Bahnhofstraße</a:t>
            </a:r>
          </a:p>
        </p:txBody>
      </p:sp>
      <p:sp>
        <p:nvSpPr>
          <p:cNvPr id="10" name="Textfeld 9"/>
          <p:cNvSpPr txBox="1"/>
          <p:nvPr/>
        </p:nvSpPr>
        <p:spPr>
          <a:xfrm rot="20216718">
            <a:off x="4096891" y="2663294"/>
            <a:ext cx="8322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Eichholzweg</a:t>
            </a:r>
          </a:p>
        </p:txBody>
      </p:sp>
      <p:sp>
        <p:nvSpPr>
          <p:cNvPr id="11" name="Textfeld 10"/>
          <p:cNvSpPr txBox="1"/>
          <p:nvPr/>
        </p:nvSpPr>
        <p:spPr>
          <a:xfrm rot="1705441">
            <a:off x="4120447" y="3448635"/>
            <a:ext cx="9476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Erfurter Straße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5D5DC68-F1C8-CB4C-F3B4-F04B1AF9F3D1}"/>
              </a:ext>
            </a:extLst>
          </p:cNvPr>
          <p:cNvSpPr txBox="1"/>
          <p:nvPr/>
        </p:nvSpPr>
        <p:spPr>
          <a:xfrm>
            <a:off x="483079" y="1613139"/>
            <a:ext cx="851779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 Ausbau </a:t>
            </a:r>
            <a:r>
              <a:rPr lang="de-DE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Feldchenweg</a:t>
            </a:r>
            <a:r>
              <a:rPr lang="de-D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stellt die</a:t>
            </a: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„erstmalige endgültige Herstellung“ nach Baugesetzbuch (BauGB) dar.</a:t>
            </a:r>
          </a:p>
          <a:p>
            <a:endParaRPr lang="de-D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Nach BauGB und Erschließungsbeitragssatzung der Stadt Bornheim sind      90 % der tatsächlichen Kosten auf die Anlieger umzulegen.</a:t>
            </a:r>
          </a:p>
          <a:p>
            <a:endParaRPr lang="de-D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wurde vom Land NRW die Abschaffung der Straßenausbaubeiträge nach Kommunalabgabengesetz und </a:t>
            </a:r>
            <a:r>
              <a:rPr lang="de-DE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nicht der Beiträge nach BauGB </a:t>
            </a:r>
            <a:r>
              <a:rPr lang="de-D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beschlossen.</a:t>
            </a:r>
          </a:p>
          <a:p>
            <a:endParaRPr lang="de-D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Beitragspflichtig sind die</a:t>
            </a: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Eigentümer der anliegenden erschlossenen Grundstücke am </a:t>
            </a:r>
            <a:r>
              <a:rPr lang="de-DE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Feldchenweg</a:t>
            </a:r>
            <a:r>
              <a:rPr lang="de-D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de-D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Verteilungsmaßstab für die Berechnung der Beiträge ist die unterschiedliche Nutzung nach Art und Maß (z.B. Gewerbe, Geschosszahl) der einzelnen Grundstücke.</a:t>
            </a:r>
          </a:p>
          <a:p>
            <a:pPr algn="just"/>
            <a:r>
              <a:rPr lang="de-DE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de-DE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48553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Seite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fld id="{8841FD34-F520-4269-9865-A6CDAAEE9D0E}" type="slidenum">
              <a:rPr kumimoji="0" lang="de-DE" altLang="de-DE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de-DE" altLang="de-DE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43098"/>
            <a:ext cx="6696075" cy="720725"/>
          </a:xfrm>
        </p:spPr>
        <p:txBody>
          <a:bodyPr/>
          <a:lstStyle/>
          <a:p>
            <a:pPr marR="0" lvl="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2400" kern="1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Anliegerbeiträge</a:t>
            </a:r>
          </a:p>
        </p:txBody>
      </p:sp>
      <p:sp>
        <p:nvSpPr>
          <p:cNvPr id="5" name="Textfeld 4"/>
          <p:cNvSpPr txBox="1"/>
          <p:nvPr/>
        </p:nvSpPr>
        <p:spPr>
          <a:xfrm rot="16356490">
            <a:off x="3129922" y="3934058"/>
            <a:ext cx="941283" cy="2098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Bahnhofstraße</a:t>
            </a:r>
          </a:p>
        </p:txBody>
      </p:sp>
      <p:sp>
        <p:nvSpPr>
          <p:cNvPr id="10" name="Textfeld 9"/>
          <p:cNvSpPr txBox="1"/>
          <p:nvPr/>
        </p:nvSpPr>
        <p:spPr>
          <a:xfrm rot="20216718">
            <a:off x="4096891" y="2663294"/>
            <a:ext cx="8322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Eichholzweg</a:t>
            </a:r>
          </a:p>
        </p:txBody>
      </p:sp>
      <p:sp>
        <p:nvSpPr>
          <p:cNvPr id="11" name="Textfeld 10"/>
          <p:cNvSpPr txBox="1"/>
          <p:nvPr/>
        </p:nvSpPr>
        <p:spPr>
          <a:xfrm rot="1705441">
            <a:off x="4120447" y="3448635"/>
            <a:ext cx="9476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Erfurter Straße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5D5DC68-F1C8-CB4C-F3B4-F04B1AF9F3D1}"/>
              </a:ext>
            </a:extLst>
          </p:cNvPr>
          <p:cNvSpPr txBox="1"/>
          <p:nvPr/>
        </p:nvSpPr>
        <p:spPr>
          <a:xfrm>
            <a:off x="387544" y="1345936"/>
            <a:ext cx="8342987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findet eine Abrechnung der tatsächlich entstandenen Kosten </a:t>
            </a:r>
            <a:r>
              <a:rPr lang="de-D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nach Abschluss aller Maßnahmen des Straßenausbaus (u. a. Widmung, Abrechnung der Baufirmen, Vermessung, Grunderwerbabschluss) statt (jetzt liegen nur berechnete Kosten vor).</a:t>
            </a:r>
          </a:p>
          <a:p>
            <a:pPr algn="just"/>
            <a:endParaRPr lang="de-D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de-D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Eine Verteilung des Anteils der Beitragspflichtigen in Höhe von etwa 1.650.000 € ergibt eine Beitragsbelastung je Quadratmeter Maßstabsfläche von rund 12 €.</a:t>
            </a:r>
          </a:p>
          <a:p>
            <a:pPr algn="just"/>
            <a:r>
              <a:rPr lang="de-DE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Hinweis:</a:t>
            </a:r>
            <a:r>
              <a:rPr lang="de-D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 </a:t>
            </a:r>
            <a:r>
              <a:rPr lang="de-D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Beitragsbelastung multipliziert mit der </a:t>
            </a: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de-D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rundstücksfläche ergibt ein falsches Ergebnis des Beitrages, da die unterschiedliche Nutzung nicht berücksichtigt ist.</a:t>
            </a:r>
          </a:p>
          <a:p>
            <a:pPr algn="just"/>
            <a:r>
              <a:rPr lang="de-D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de-D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ist eine Ratenzahlung oder Stundung der Beiträge unter Berücksichtigung von Zinsen möglich.  </a:t>
            </a:r>
          </a:p>
          <a:p>
            <a:pPr algn="just"/>
            <a:r>
              <a:rPr lang="de-D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de-D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Fragen allgemeiner Art können jetzt, spezielle Fragen zum eigenen Grundstück können gerne telefonisch oder persönlich mit Herrn Orth 02222 945254 geklärt werden.       </a:t>
            </a: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2279098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Seite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fld id="{8841FD34-F520-4269-9865-A6CDAAEE9D0E}" type="slidenum">
              <a:rPr kumimoji="0" lang="de-DE" altLang="de-DE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e-DE" altLang="de-DE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R="0" lvl="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5. Weiteres Vorgehen</a:t>
            </a:r>
          </a:p>
        </p:txBody>
      </p:sp>
      <p:sp>
        <p:nvSpPr>
          <p:cNvPr id="5" name="Textfeld 4"/>
          <p:cNvSpPr txBox="1"/>
          <p:nvPr/>
        </p:nvSpPr>
        <p:spPr>
          <a:xfrm rot="16356490">
            <a:off x="3129922" y="3934058"/>
            <a:ext cx="941283" cy="2098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Bahnhofstraße</a:t>
            </a:r>
          </a:p>
        </p:txBody>
      </p:sp>
      <p:sp>
        <p:nvSpPr>
          <p:cNvPr id="10" name="Textfeld 9"/>
          <p:cNvSpPr txBox="1"/>
          <p:nvPr/>
        </p:nvSpPr>
        <p:spPr>
          <a:xfrm rot="20216718">
            <a:off x="4096891" y="2663294"/>
            <a:ext cx="8322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Eichholzweg</a:t>
            </a:r>
          </a:p>
        </p:txBody>
      </p:sp>
      <p:sp>
        <p:nvSpPr>
          <p:cNvPr id="11" name="Textfeld 10"/>
          <p:cNvSpPr txBox="1"/>
          <p:nvPr/>
        </p:nvSpPr>
        <p:spPr>
          <a:xfrm rot="1705441">
            <a:off x="4120447" y="3448635"/>
            <a:ext cx="9476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Erfurter Straße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5D5DC68-F1C8-CB4C-F3B4-F04B1AF9F3D1}"/>
              </a:ext>
            </a:extLst>
          </p:cNvPr>
          <p:cNvSpPr txBox="1"/>
          <p:nvPr/>
        </p:nvSpPr>
        <p:spPr>
          <a:xfrm>
            <a:off x="483080" y="1613139"/>
            <a:ext cx="7867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000" b="1" dirty="0"/>
          </a:p>
          <a:p>
            <a:endParaRPr lang="de-DE" sz="2000" b="1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C329BA6-25D3-1DAA-D49E-53924B7307F7}"/>
              </a:ext>
            </a:extLst>
          </p:cNvPr>
          <p:cNvSpPr txBox="1"/>
          <p:nvPr/>
        </p:nvSpPr>
        <p:spPr>
          <a:xfrm>
            <a:off x="483080" y="1555865"/>
            <a:ext cx="8565504" cy="4968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de-DE" kern="100" dirty="0">
                <a:effectLst/>
                <a:latin typeface="Arial" panose="020B0604020202020204" pitchFamily="34" charset="0"/>
                <a:ea typeface="Aptos"/>
                <a:cs typeface="Times New Roman" panose="02020603050405020304" pitchFamily="18" charset="0"/>
              </a:rPr>
              <a:t>Im Anschluss an die Anliegerversammlung werden geäußerte Anregungen gesammelt und bewertet, und ggf. in die Ausführungsplanung übernommen. </a:t>
            </a: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de-DE" kern="100" dirty="0">
                <a:effectLst/>
                <a:latin typeface="Arial" panose="020B0604020202020204" pitchFamily="34" charset="0"/>
                <a:ea typeface="Aptos"/>
                <a:cs typeface="Times New Roman" panose="02020603050405020304" pitchFamily="18" charset="0"/>
              </a:rPr>
              <a:t>Im nächsten Schritt</a:t>
            </a:r>
            <a:r>
              <a:rPr lang="de-DE" kern="100" dirty="0">
                <a:latin typeface="Arial" panose="020B0604020202020204" pitchFamily="34" charset="0"/>
                <a:ea typeface="Aptos"/>
                <a:cs typeface="Times New Roman" panose="02020603050405020304" pitchFamily="18" charset="0"/>
              </a:rPr>
              <a:t> werden die Ergebnisse der Anliegerversammlung und die</a:t>
            </a:r>
            <a:r>
              <a:rPr lang="de-DE" kern="100" dirty="0">
                <a:effectLst/>
                <a:latin typeface="Arial" panose="020B0604020202020204" pitchFamily="34" charset="0"/>
                <a:ea typeface="Aptos"/>
                <a:cs typeface="Times New Roman" panose="02020603050405020304" pitchFamily="18" charset="0"/>
              </a:rPr>
              <a:t> Ausführungsplanung </a:t>
            </a:r>
            <a:r>
              <a:rPr lang="de-DE" kern="100" dirty="0">
                <a:latin typeface="Arial" panose="020B0604020202020204" pitchFamily="34" charset="0"/>
                <a:ea typeface="Aptos"/>
                <a:cs typeface="Times New Roman" panose="02020603050405020304" pitchFamily="18" charset="0"/>
              </a:rPr>
              <a:t>dem</a:t>
            </a:r>
            <a:r>
              <a:rPr lang="de-DE" kern="100" dirty="0">
                <a:effectLst/>
                <a:latin typeface="Arial" panose="020B0604020202020204" pitchFamily="34" charset="0"/>
                <a:ea typeface="Aptos"/>
                <a:cs typeface="Times New Roman" panose="02020603050405020304" pitchFamily="18" charset="0"/>
              </a:rPr>
              <a:t> Mobilitäts- und Verkehrsausschuss zum Baubeschluss vorgelegt.</a:t>
            </a: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de-DE" kern="100" dirty="0">
                <a:effectLst/>
                <a:latin typeface="Arial" panose="020B0604020202020204" pitchFamily="34" charset="0"/>
                <a:ea typeface="Aptos"/>
                <a:cs typeface="Times New Roman" panose="02020603050405020304" pitchFamily="18" charset="0"/>
              </a:rPr>
              <a:t>Nach erfolgtem Baubeschluss wird dann die Ausarbeitung der Ausschreibungsunterlagen für Kanal- und Straßenbau in Auftrag gegeben. </a:t>
            </a: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de-DE" kern="100" dirty="0">
                <a:effectLst/>
                <a:latin typeface="Arial" panose="020B0604020202020204" pitchFamily="34" charset="0"/>
                <a:ea typeface="Aptos"/>
                <a:cs typeface="Times New Roman" panose="02020603050405020304" pitchFamily="18" charset="0"/>
              </a:rPr>
              <a:t>Danach werden die Bauleistungen durch die </a:t>
            </a:r>
            <a:r>
              <a:rPr lang="de-DE" kern="100" dirty="0">
                <a:latin typeface="Arial" panose="020B0604020202020204" pitchFamily="34" charset="0"/>
                <a:ea typeface="Aptos"/>
                <a:cs typeface="Times New Roman" panose="02020603050405020304" pitchFamily="18" charset="0"/>
              </a:rPr>
              <a:t>V</a:t>
            </a:r>
            <a:r>
              <a:rPr lang="de-DE" kern="100" dirty="0">
                <a:effectLst/>
                <a:latin typeface="Arial" panose="020B0604020202020204" pitchFamily="34" charset="0"/>
                <a:ea typeface="Aptos"/>
                <a:cs typeface="Times New Roman" panose="02020603050405020304" pitchFamily="18" charset="0"/>
              </a:rPr>
              <a:t>ergabestelle öffentlich ausgeschrieben und anschließend beauftragt.</a:t>
            </a:r>
            <a:endParaRPr lang="de-DE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de-DE" kern="100" dirty="0">
                <a:effectLst/>
                <a:latin typeface="Arial" panose="020B0604020202020204" pitchFamily="34" charset="0"/>
                <a:ea typeface="Aptos"/>
                <a:cs typeface="Times New Roman" panose="02020603050405020304" pitchFamily="18" charset="0"/>
              </a:rPr>
              <a:t>Die Baufirma stellt dann einen Bauzeitenplan für die einzelnen Gewerke auf, aus der sich dann die Bauzeit und der </a:t>
            </a:r>
            <a:r>
              <a:rPr lang="de-DE" kern="100" dirty="0">
                <a:latin typeface="Arial" panose="020B0604020202020204" pitchFamily="34" charset="0"/>
                <a:ea typeface="Aptos"/>
                <a:cs typeface="Times New Roman" panose="02020603050405020304" pitchFamily="18" charset="0"/>
              </a:rPr>
              <a:t>B</a:t>
            </a:r>
            <a:r>
              <a:rPr lang="de-DE" kern="100" dirty="0">
                <a:effectLst/>
                <a:latin typeface="Arial" panose="020B0604020202020204" pitchFamily="34" charset="0"/>
                <a:ea typeface="Aptos"/>
                <a:cs typeface="Times New Roman" panose="02020603050405020304" pitchFamily="18" charset="0"/>
              </a:rPr>
              <a:t>auablauf </a:t>
            </a:r>
            <a:r>
              <a:rPr lang="de-DE" kern="100" dirty="0">
                <a:latin typeface="Arial" panose="020B0604020202020204" pitchFamily="34" charset="0"/>
                <a:ea typeface="Aptos"/>
                <a:cs typeface="Times New Roman" panose="02020603050405020304" pitchFamily="18" charset="0"/>
              </a:rPr>
              <a:t>ablesen lässt.</a:t>
            </a: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de-DE" kern="100" dirty="0">
                <a:latin typeface="Arial" panose="020B0604020202020204" pitchFamily="34" charset="0"/>
                <a:cs typeface="Times New Roman" panose="02020603050405020304" pitchFamily="18" charset="0"/>
              </a:rPr>
              <a:t>Rechtzeitig vor Baubeginn erhalten die betroffenen Anlieger und Anwohner ein Infoschreiben über den Baubeginn und die Ansprechpartner.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083231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6BC399E-ECD2-1F7C-4A26-18A5221E6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sz="5400" dirty="0"/>
              <a:t>Ansprechpartner:</a:t>
            </a:r>
          </a:p>
          <a:p>
            <a:pPr marL="0" indent="0" algn="ctr">
              <a:buNone/>
            </a:pPr>
            <a:endParaRPr lang="de-DE" sz="5400" dirty="0"/>
          </a:p>
          <a:p>
            <a:pPr marL="0" indent="0" algn="ctr">
              <a:buNone/>
            </a:pPr>
            <a:r>
              <a:rPr lang="de-DE" sz="3600" dirty="0">
                <a:latin typeface="Arial" panose="020B0604020202020204" pitchFamily="34" charset="0"/>
                <a:cs typeface="Times New Roman" panose="02020603050405020304" pitchFamily="18" charset="0"/>
              </a:rPr>
              <a:t>Planung: Herr Mörs 02222 945 170</a:t>
            </a:r>
          </a:p>
          <a:p>
            <a:pPr marL="0" indent="0" algn="ctr">
              <a:buNone/>
            </a:pPr>
            <a:r>
              <a:rPr lang="de-DE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Beiträge: Herr Orth 02222 945 254</a:t>
            </a:r>
          </a:p>
          <a:p>
            <a:pPr marL="0" indent="0" algn="ctr">
              <a:buNone/>
            </a:pPr>
            <a:endParaRPr lang="de-DE" sz="5400" dirty="0"/>
          </a:p>
          <a:p>
            <a:pPr marL="0" indent="0" algn="ctr">
              <a:buNone/>
            </a:pPr>
            <a:endParaRPr lang="de-DE" sz="54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35835FB-B157-3D46-41F6-E80819CD3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 b="0"/>
              <a:t>Seite</a:t>
            </a:r>
          </a:p>
          <a:p>
            <a:pPr>
              <a:defRPr/>
            </a:pPr>
            <a:r>
              <a:rPr lang="de-DE" altLang="de-DE"/>
              <a:t> </a:t>
            </a:r>
            <a:fld id="{F0985564-D328-4B18-8EB3-A960FEE54871}" type="slidenum">
              <a:rPr lang="de-DE" altLang="de-DE" smtClean="0"/>
              <a:pPr>
                <a:defRPr/>
              </a:pPr>
              <a:t>23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92326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6BC399E-ECD2-1F7C-4A26-18A5221E6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sz="5400" dirty="0"/>
              <a:t>Vielen Dank für Ihre Aufmerksamkeit!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35835FB-B157-3D46-41F6-E80819CD3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 b="0"/>
              <a:t>Seite</a:t>
            </a:r>
          </a:p>
          <a:p>
            <a:pPr>
              <a:defRPr/>
            </a:pPr>
            <a:r>
              <a:rPr lang="de-DE" altLang="de-DE"/>
              <a:t> </a:t>
            </a:r>
            <a:fld id="{F0985564-D328-4B18-8EB3-A960FEE54871}" type="slidenum">
              <a:rPr lang="de-DE" altLang="de-DE" smtClean="0"/>
              <a:pPr>
                <a:defRPr/>
              </a:pPr>
              <a:t>24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95017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32813" y="6308725"/>
            <a:ext cx="611187" cy="5492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Seite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fld id="{8841FD34-F520-4269-9865-A6CDAAEE9D0E}" type="slidenum">
              <a:rPr kumimoji="0" lang="de-DE" altLang="de-DE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altLang="de-DE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R="0" lvl="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Infos zum Ablauf der</a:t>
            </a:r>
            <a:r>
              <a:rPr lang="de-DE" sz="2400" kern="1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V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ersammlung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 rot="16356490">
            <a:off x="3129922" y="3934058"/>
            <a:ext cx="941283" cy="2098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Bahnhofstraße</a:t>
            </a:r>
          </a:p>
        </p:txBody>
      </p:sp>
      <p:sp>
        <p:nvSpPr>
          <p:cNvPr id="10" name="Textfeld 9"/>
          <p:cNvSpPr txBox="1"/>
          <p:nvPr/>
        </p:nvSpPr>
        <p:spPr>
          <a:xfrm rot="20216718">
            <a:off x="4096891" y="2663294"/>
            <a:ext cx="8322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Eichholzweg</a:t>
            </a:r>
          </a:p>
        </p:txBody>
      </p:sp>
      <p:sp>
        <p:nvSpPr>
          <p:cNvPr id="11" name="Textfeld 10"/>
          <p:cNvSpPr txBox="1"/>
          <p:nvPr/>
        </p:nvSpPr>
        <p:spPr>
          <a:xfrm rot="1705441">
            <a:off x="4120447" y="3448635"/>
            <a:ext cx="9476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Erfurter Straße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5D5DC68-F1C8-CB4C-F3B4-F04B1AF9F3D1}"/>
              </a:ext>
            </a:extLst>
          </p:cNvPr>
          <p:cNvSpPr txBox="1"/>
          <p:nvPr/>
        </p:nvSpPr>
        <p:spPr>
          <a:xfrm>
            <a:off x="500333" y="2184519"/>
            <a:ext cx="786729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Vorstellung Vertreter der Stadtverwaltung, Stadtbetrieb Bornheim und Planer „Kocks </a:t>
            </a:r>
            <a:r>
              <a:rPr lang="de-DE" dirty="0" err="1"/>
              <a:t>Consult</a:t>
            </a:r>
            <a:r>
              <a:rPr lang="de-DE" dirty="0"/>
              <a:t>“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Die heutige Versammlung ist als Informationsveranstaltung konzipiert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Daher werden in erster Linie die Planung, Kosten und allgemeine Informationen zum Thema Anliegerbeiträge kommuniziert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Als Zeitrahmen sind rund 1,5 Stunden angesetzt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Diese Präsentation wird </a:t>
            </a:r>
            <a:r>
              <a:rPr lang="de-DE" dirty="0" err="1"/>
              <a:t>vsl</a:t>
            </a:r>
            <a:r>
              <a:rPr lang="de-DE" dirty="0"/>
              <a:t>. morgen ins Internet auf die Homepage gestellt</a:t>
            </a: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611092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Seite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fld id="{8841FD34-F520-4269-9865-A6CDAAEE9D0E}" type="slidenum">
              <a:rPr kumimoji="0" lang="de-DE" altLang="de-DE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altLang="de-DE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R="0" lvl="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Hintergrundinformationen</a:t>
            </a:r>
          </a:p>
        </p:txBody>
      </p:sp>
      <p:sp>
        <p:nvSpPr>
          <p:cNvPr id="5" name="Textfeld 4"/>
          <p:cNvSpPr txBox="1"/>
          <p:nvPr/>
        </p:nvSpPr>
        <p:spPr>
          <a:xfrm rot="16356490">
            <a:off x="3129922" y="3934058"/>
            <a:ext cx="941283" cy="2098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Bahnhofstraße</a:t>
            </a:r>
          </a:p>
        </p:txBody>
      </p:sp>
      <p:sp>
        <p:nvSpPr>
          <p:cNvPr id="10" name="Textfeld 9"/>
          <p:cNvSpPr txBox="1"/>
          <p:nvPr/>
        </p:nvSpPr>
        <p:spPr>
          <a:xfrm rot="20216718">
            <a:off x="4096891" y="2663294"/>
            <a:ext cx="8322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Eichholzweg</a:t>
            </a:r>
          </a:p>
        </p:txBody>
      </p:sp>
      <p:sp>
        <p:nvSpPr>
          <p:cNvPr id="11" name="Textfeld 10"/>
          <p:cNvSpPr txBox="1"/>
          <p:nvPr/>
        </p:nvSpPr>
        <p:spPr>
          <a:xfrm rot="1705441">
            <a:off x="4120447" y="3448635"/>
            <a:ext cx="9476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Erfurter Straße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5D5DC68-F1C8-CB4C-F3B4-F04B1AF9F3D1}"/>
              </a:ext>
            </a:extLst>
          </p:cNvPr>
          <p:cNvSpPr txBox="1"/>
          <p:nvPr/>
        </p:nvSpPr>
        <p:spPr>
          <a:xfrm>
            <a:off x="483080" y="1613139"/>
            <a:ext cx="843033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/>
              <a:t>Seit 2001 besteht die Absicht, den </a:t>
            </a:r>
            <a:r>
              <a:rPr lang="de-DE" dirty="0" err="1"/>
              <a:t>Feldchenweg</a:t>
            </a:r>
            <a:r>
              <a:rPr lang="de-DE" dirty="0"/>
              <a:t> erstmalig herzustellen.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/>
              <a:t>Aufgrund von Grunderwerbsgeschäften und deren Bewertung durch den Rhein-Sieg-Kreis musste Maßnahme zunächst bis in das Jahr 2009 zurückgestellt werden.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/>
              <a:t>Im Zuge von Haushaltsberatungen wurde die Maßnahme zeitlich in die Jahre 2012-2017 verschoben.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/>
              <a:t>In 2021 konnte das Projekt schließlich fortgesetzt und ein Beschluss zur erneuten Anliegerversammlung herbeigeführt werden.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/>
              <a:t>Eine Anliegerversammlung war während der Corona-Pandemie nicht möglich.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/>
              <a:t>Aus personellen Gründen konnte die Maßnahme erst 2025 wieder aufgegriffen werden.</a:t>
            </a: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145235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0527F6-5CD6-4385-DDB0-2BA5AE6207EF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sz="2400" b="1" kern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Beschlüsse Ratsgremien</a:t>
            </a:r>
            <a:endParaRPr lang="de-DE" sz="2400" b="0" dirty="0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FEB9DF-92F8-01B3-4A43-6B30A1CD3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de-DE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 Ausschuss für Mobilitäts- und Verkehrsentwicklung des Rates der Stadt Bornheim hat zuletzt am 05.05.2021 beschlossen,</a:t>
            </a:r>
          </a:p>
          <a:p>
            <a:pPr marL="0" indent="0">
              <a:buNone/>
            </a:pPr>
            <a:br>
              <a:rPr lang="de-DE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de-DE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die Planung vor dem Ausbau in einer</a:t>
            </a:r>
            <a:r>
              <a:rPr lang="de-DE" sz="1800" i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Anliegerversammlung 	vorzustellen und mit den betroffenen Anliegern zu erörtern</a:t>
            </a:r>
            <a:br>
              <a:rPr lang="de-DE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de-DE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de-DE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(vgl. </a:t>
            </a:r>
            <a:r>
              <a:rPr lang="de-DE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Vorlage 044/2021-9).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2BAB70-BBDD-BE15-4AB1-09409BE7C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 b="0" dirty="0"/>
              <a:t>Seite</a:t>
            </a:r>
          </a:p>
          <a:p>
            <a:pPr>
              <a:defRPr/>
            </a:pPr>
            <a:r>
              <a:rPr lang="de-DE" altLang="de-DE" dirty="0"/>
              <a:t>5 </a:t>
            </a:r>
          </a:p>
        </p:txBody>
      </p:sp>
    </p:spTree>
    <p:extLst>
      <p:ext uri="{BB962C8B-B14F-4D97-AF65-F5344CB8AC3E}">
        <p14:creationId xmlns:p14="http://schemas.microsoft.com/office/powerpoint/2010/main" val="3942418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>
            <a:extLst>
              <a:ext uri="{FF2B5EF4-FFF2-40B4-BE49-F238E27FC236}">
                <a16:creationId xmlns:a16="http://schemas.microsoft.com/office/drawing/2014/main" id="{C23015EA-E6E9-2890-2690-A8695233E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210" y="783279"/>
            <a:ext cx="8555582" cy="262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377825" indent="-377825" defTabSz="1008063"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19150" indent="-315913" defTabSz="1008063"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260475" indent="-252413" defTabSz="1008063"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763713" indent="-252413" defTabSz="1008063"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268538" indent="-252413" defTabSz="1008063"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725738" indent="-252413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3182938" indent="-252413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640138" indent="-252413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4097338" indent="-252413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de-DE" altLang="de-DE" sz="2177" dirty="0">
              <a:solidFill>
                <a:srgbClr val="CC0000"/>
              </a:solidFill>
            </a:endParaRPr>
          </a:p>
        </p:txBody>
      </p:sp>
      <p:sp>
        <p:nvSpPr>
          <p:cNvPr id="6148" name="Text Box 5">
            <a:extLst>
              <a:ext uri="{FF2B5EF4-FFF2-40B4-BE49-F238E27FC236}">
                <a16:creationId xmlns:a16="http://schemas.microsoft.com/office/drawing/2014/main" id="{EBB5A3B4-4C6A-F97C-9DEC-89DDA6FAB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170" y="1431984"/>
            <a:ext cx="7325072" cy="104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164C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defTabSz="1008063"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00100" indent="-342900" defTabSz="1008063"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257300" indent="-342900" defTabSz="1008063"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714500" indent="-342900" defTabSz="1008063"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171700" indent="-342900" defTabSz="1008063"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628900" indent="-342900" defTabSz="1008063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3086100" indent="-342900" defTabSz="1008063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543300" indent="-342900" defTabSz="1008063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4000500" indent="-342900" defTabSz="1008063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814" dirty="0">
                <a:solidFill>
                  <a:schemeClr val="tx1"/>
                </a:solidFill>
              </a:rPr>
              <a:t>Gewerbestraße, Ausbaulänge ca. 350 m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814" dirty="0">
                <a:solidFill>
                  <a:schemeClr val="tx1"/>
                </a:solidFill>
              </a:rPr>
              <a:t>2 Abschnitte mit unterschiedlicher Querschnittsaufteilung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de-DE" altLang="de-DE" sz="1814" dirty="0">
              <a:solidFill>
                <a:srgbClr val="0164C9"/>
              </a:solidFill>
            </a:endParaRPr>
          </a:p>
        </p:txBody>
      </p:sp>
      <p:sp>
        <p:nvSpPr>
          <p:cNvPr id="6149" name="Rectangle 3">
            <a:extLst>
              <a:ext uri="{FF2B5EF4-FFF2-40B4-BE49-F238E27FC236}">
                <a16:creationId xmlns:a16="http://schemas.microsoft.com/office/drawing/2014/main" id="{66AF54C6-A7A6-B820-5F08-34C946874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366" y="422504"/>
            <a:ext cx="7261237" cy="3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defTabSz="1008063">
              <a:tabLst>
                <a:tab pos="9418638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tabLst>
                <a:tab pos="9418638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tabLst>
                <a:tab pos="9418638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tabLst>
                <a:tab pos="9418638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tabLst>
                <a:tab pos="9418638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418638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418638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418638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418638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400" dirty="0">
                <a:solidFill>
                  <a:schemeClr val="tx1"/>
                </a:solidFill>
              </a:rPr>
              <a:t>Übersicht der Baumaßnahme</a:t>
            </a:r>
          </a:p>
        </p:txBody>
      </p:sp>
      <p:pic>
        <p:nvPicPr>
          <p:cNvPr id="6150" name="Grafik 2">
            <a:extLst>
              <a:ext uri="{FF2B5EF4-FFF2-40B4-BE49-F238E27FC236}">
                <a16:creationId xmlns:a16="http://schemas.microsoft.com/office/drawing/2014/main" id="{2E713C19-ADA0-3BDD-0004-8BB5F454C8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72" y="2156603"/>
            <a:ext cx="7199656" cy="398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E6FC6A5B-B6E1-712A-EE4A-11859EFD239B}"/>
              </a:ext>
            </a:extLst>
          </p:cNvPr>
          <p:cNvSpPr txBox="1">
            <a:spLocks/>
          </p:cNvSpPr>
          <p:nvPr/>
        </p:nvSpPr>
        <p:spPr>
          <a:xfrm>
            <a:off x="8532813" y="6308725"/>
            <a:ext cx="611187" cy="549275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200" dirty="0">
                <a:solidFill>
                  <a:srgbClr val="FFFFFF"/>
                </a:solidFill>
              </a:rPr>
              <a:t>Seite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200" b="1" dirty="0">
                <a:solidFill>
                  <a:srgbClr val="FFFFFF"/>
                </a:solidFill>
              </a:rPr>
              <a:t> </a:t>
            </a:r>
            <a:fld id="{8841FD34-F520-4269-9865-A6CDAAEE9D0E}" type="slidenum">
              <a:rPr lang="de-DE" altLang="de-DE" sz="1200" b="1" smtClean="0">
                <a:solidFill>
                  <a:srgbClr val="FFFFFF"/>
                </a:solidFill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de-DE" altLang="de-DE" sz="12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3BEB072F-9FA3-0B49-F0AA-1DF023018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982" y="425716"/>
            <a:ext cx="7278491" cy="41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defTabSz="1008063">
              <a:tabLst>
                <a:tab pos="9418638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tabLst>
                <a:tab pos="9418638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tabLst>
                <a:tab pos="9418638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tabLst>
                <a:tab pos="9418638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tabLst>
                <a:tab pos="9418638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418638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418638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418638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418638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de-DE" sz="24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4. Vorstellung der Planung durch </a:t>
            </a:r>
            <a:r>
              <a:rPr lang="de-DE" sz="24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de-DE" sz="24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üro</a:t>
            </a:r>
            <a:r>
              <a:rPr kumimoji="0" lang="de-DE" sz="24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Kocks</a:t>
            </a:r>
          </a:p>
          <a:p>
            <a:pPr eaLnBrk="1" hangingPunct="1"/>
            <a:endParaRPr lang="de-DE" altLang="de-DE" sz="2902" dirty="0">
              <a:solidFill>
                <a:srgbClr val="0164C9"/>
              </a:solidFill>
            </a:endParaRP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45FEF019-603C-5948-B7D8-99ADF62A9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210" y="783279"/>
            <a:ext cx="8555582" cy="262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377825" indent="-377825" defTabSz="1008063"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19150" indent="-315913" defTabSz="1008063"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260475" indent="-252413" defTabSz="1008063"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763713" indent="-252413" defTabSz="1008063"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268538" indent="-252413" defTabSz="1008063"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725738" indent="-252413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3182938" indent="-252413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640138" indent="-252413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4097338" indent="-252413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de-DE" altLang="de-DE" sz="1451" dirty="0">
              <a:solidFill>
                <a:srgbClr val="CC0000"/>
              </a:solidFill>
            </a:endParaRPr>
          </a:p>
        </p:txBody>
      </p:sp>
      <p:sp>
        <p:nvSpPr>
          <p:cNvPr id="4101" name="Text Box 14">
            <a:extLst>
              <a:ext uri="{FF2B5EF4-FFF2-40B4-BE49-F238E27FC236}">
                <a16:creationId xmlns:a16="http://schemas.microsoft.com/office/drawing/2014/main" id="{2FD9570D-D1E6-6CFA-8C55-D1CE86841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210" y="4675190"/>
            <a:ext cx="4284990" cy="315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164C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008063"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de-DE" altLang="de-DE" sz="1814">
                <a:solidFill>
                  <a:srgbClr val="0164C9"/>
                </a:solidFill>
              </a:rPr>
              <a:t>Auftraggeber:</a:t>
            </a:r>
          </a:p>
        </p:txBody>
      </p:sp>
      <p:sp>
        <p:nvSpPr>
          <p:cNvPr id="4102" name="Text Box 17">
            <a:extLst>
              <a:ext uri="{FF2B5EF4-FFF2-40B4-BE49-F238E27FC236}">
                <a16:creationId xmlns:a16="http://schemas.microsoft.com/office/drawing/2014/main" id="{819E7F12-A5FE-4306-A1BE-F34ECCA7C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559" y="2489500"/>
            <a:ext cx="7589443" cy="150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164C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008063"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2630" dirty="0">
                <a:solidFill>
                  <a:srgbClr val="0164C9"/>
                </a:solidFill>
              </a:rPr>
              <a:t>Ausbau </a:t>
            </a:r>
            <a:r>
              <a:rPr lang="de-DE" altLang="de-DE" sz="2630" dirty="0" err="1">
                <a:solidFill>
                  <a:srgbClr val="0164C9"/>
                </a:solidFill>
              </a:rPr>
              <a:t>Feldchenweg</a:t>
            </a:r>
            <a:endParaRPr lang="de-DE" altLang="de-DE" sz="2630" dirty="0">
              <a:solidFill>
                <a:srgbClr val="0164C9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de-DE" altLang="de-DE" sz="2630" dirty="0">
                <a:solidFill>
                  <a:srgbClr val="0164C9"/>
                </a:solidFill>
              </a:rPr>
              <a:t>in Bornheim-Waldorf</a:t>
            </a:r>
            <a:br>
              <a:rPr lang="de-DE" altLang="de-DE" sz="2630" dirty="0">
                <a:solidFill>
                  <a:srgbClr val="0164C9"/>
                </a:solidFill>
              </a:rPr>
            </a:br>
            <a:endParaRPr lang="de-DE" altLang="de-DE" sz="2630" dirty="0">
              <a:solidFill>
                <a:srgbClr val="0164C9"/>
              </a:solidFill>
            </a:endParaRPr>
          </a:p>
        </p:txBody>
      </p:sp>
      <p:pic>
        <p:nvPicPr>
          <p:cNvPr id="4103" name="Grafik 1">
            <a:extLst>
              <a:ext uri="{FF2B5EF4-FFF2-40B4-BE49-F238E27FC236}">
                <a16:creationId xmlns:a16="http://schemas.microsoft.com/office/drawing/2014/main" id="{4EC24981-397D-75C7-E550-D56DB934BF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39" y="5071148"/>
            <a:ext cx="2244725" cy="119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Grafik 1">
            <a:extLst>
              <a:ext uri="{FF2B5EF4-FFF2-40B4-BE49-F238E27FC236}">
                <a16:creationId xmlns:a16="http://schemas.microsoft.com/office/drawing/2014/main" id="{01DC4DFE-CBB7-7B86-3A8A-6AAAA8250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658" y="5160419"/>
            <a:ext cx="2882577" cy="67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929F5C9A-B63C-D1A2-25E1-6595B4D09C4C}"/>
              </a:ext>
            </a:extLst>
          </p:cNvPr>
          <p:cNvSpPr txBox="1">
            <a:spLocks/>
          </p:cNvSpPr>
          <p:nvPr/>
        </p:nvSpPr>
        <p:spPr>
          <a:xfrm>
            <a:off x="8532813" y="6308725"/>
            <a:ext cx="611187" cy="549275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200" dirty="0">
                <a:solidFill>
                  <a:srgbClr val="FFFFFF"/>
                </a:solidFill>
              </a:rPr>
              <a:t>Seite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200" b="1" dirty="0">
                <a:solidFill>
                  <a:srgbClr val="FFFFFF"/>
                </a:solidFill>
              </a:rPr>
              <a:t> </a:t>
            </a:r>
            <a:fld id="{8841FD34-F520-4269-9865-A6CDAAEE9D0E}" type="slidenum">
              <a:rPr lang="de-DE" altLang="de-DE" sz="1200" b="1" smtClean="0">
                <a:solidFill>
                  <a:srgbClr val="FFFFFF"/>
                </a:solidFill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de-DE" altLang="de-DE" sz="12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>
            <a:extLst>
              <a:ext uri="{FF2B5EF4-FFF2-40B4-BE49-F238E27FC236}">
                <a16:creationId xmlns:a16="http://schemas.microsoft.com/office/drawing/2014/main" id="{E02D7E33-63CD-1571-BF27-8D25A2943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210" y="783279"/>
            <a:ext cx="8555582" cy="262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377825" indent="-377825" defTabSz="1008063"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19150" indent="-315913" defTabSz="1008063"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260475" indent="-252413" defTabSz="1008063"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763713" indent="-252413" defTabSz="1008063"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268538" indent="-252413" defTabSz="1008063"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725738" indent="-252413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3182938" indent="-252413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640138" indent="-252413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4097338" indent="-252413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de-DE" altLang="de-DE" sz="1451" dirty="0">
              <a:solidFill>
                <a:srgbClr val="CC0000"/>
              </a:solidFill>
            </a:endParaRPr>
          </a:p>
        </p:txBody>
      </p:sp>
      <p:sp>
        <p:nvSpPr>
          <p:cNvPr id="5124" name="Text Box 5">
            <a:extLst>
              <a:ext uri="{FF2B5EF4-FFF2-40B4-BE49-F238E27FC236}">
                <a16:creationId xmlns:a16="http://schemas.microsoft.com/office/drawing/2014/main" id="{2F0E9EDD-E022-A10F-2267-D59E64A7A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309" y="1526873"/>
            <a:ext cx="8226870" cy="4559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77825" indent="-377825" defTabSz="1008063"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defTabSz="1008063"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257300" indent="-342900" defTabSz="1008063"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714500" indent="-342900" defTabSz="1008063"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171700" indent="-342900" defTabSz="1008063"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628900" indent="-342900" defTabSz="1008063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3086100" indent="-342900" defTabSz="1008063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543300" indent="-342900" defTabSz="1008063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4000500" indent="-342900" defTabSz="1008063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de-DE" altLang="de-DE" sz="1814" dirty="0">
                <a:solidFill>
                  <a:srgbClr val="0164C9"/>
                </a:solidFill>
              </a:rPr>
              <a:t>Straßenbau </a:t>
            </a:r>
          </a:p>
          <a:p>
            <a:pPr lvl="1" eaLnBrk="1" hangingPunct="1">
              <a:spcBef>
                <a:spcPct val="50000"/>
              </a:spcBef>
            </a:pPr>
            <a:r>
              <a:rPr lang="de-DE" altLang="de-DE" sz="1814" dirty="0">
                <a:solidFill>
                  <a:srgbClr val="0164C9"/>
                </a:solidFill>
              </a:rPr>
              <a:t>	Planungsgrundlagen </a:t>
            </a:r>
          </a:p>
          <a:p>
            <a:pPr lvl="1" eaLnBrk="1" hangingPunct="1">
              <a:spcBef>
                <a:spcPct val="50000"/>
              </a:spcBef>
            </a:pPr>
            <a:r>
              <a:rPr lang="de-DE" altLang="de-DE" sz="1814" dirty="0">
                <a:solidFill>
                  <a:srgbClr val="0164C9"/>
                </a:solidFill>
              </a:rPr>
              <a:t>	Abschnitt Wendeanlage – Donnerbachweg</a:t>
            </a:r>
          </a:p>
          <a:p>
            <a:pPr lvl="1" eaLnBrk="1" hangingPunct="1">
              <a:spcBef>
                <a:spcPct val="50000"/>
              </a:spcBef>
            </a:pPr>
            <a:r>
              <a:rPr lang="de-DE" altLang="de-DE" sz="1814" dirty="0">
                <a:solidFill>
                  <a:srgbClr val="0164C9"/>
                </a:solidFill>
              </a:rPr>
              <a:t>	Abschnitt Donnerbachweg – Dahlienstraße</a:t>
            </a:r>
          </a:p>
          <a:p>
            <a:pPr lvl="1" eaLnBrk="1" hangingPunct="1">
              <a:spcBef>
                <a:spcPct val="50000"/>
              </a:spcBef>
            </a:pPr>
            <a:r>
              <a:rPr lang="de-DE" altLang="de-DE" sz="1814" dirty="0">
                <a:solidFill>
                  <a:srgbClr val="0164C9"/>
                </a:solidFill>
              </a:rPr>
              <a:t>         Baukosten Straßenbau  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de-DE" altLang="de-DE" sz="1814" dirty="0">
                <a:solidFill>
                  <a:srgbClr val="0164C9"/>
                </a:solidFill>
              </a:rPr>
              <a:t>Kanalbau</a:t>
            </a:r>
          </a:p>
          <a:p>
            <a:pPr lvl="1" eaLnBrk="1" hangingPunct="1">
              <a:spcBef>
                <a:spcPct val="50000"/>
              </a:spcBef>
            </a:pPr>
            <a:r>
              <a:rPr lang="de-DE" altLang="de-DE" sz="1814" dirty="0">
                <a:solidFill>
                  <a:srgbClr val="0164C9"/>
                </a:solidFill>
              </a:rPr>
              <a:t>	Planungsgrundlagen </a:t>
            </a:r>
          </a:p>
          <a:p>
            <a:pPr lvl="1" eaLnBrk="1" hangingPunct="1">
              <a:spcBef>
                <a:spcPct val="50000"/>
              </a:spcBef>
            </a:pPr>
            <a:r>
              <a:rPr lang="de-DE" altLang="de-DE" sz="1814" dirty="0">
                <a:solidFill>
                  <a:srgbClr val="0164C9"/>
                </a:solidFill>
              </a:rPr>
              <a:t>	Abschnitt Wendeanlage – Donnerbachweg</a:t>
            </a:r>
          </a:p>
          <a:p>
            <a:pPr lvl="1" eaLnBrk="1" hangingPunct="1">
              <a:spcBef>
                <a:spcPct val="50000"/>
              </a:spcBef>
            </a:pPr>
            <a:r>
              <a:rPr lang="de-DE" altLang="de-DE" sz="1814" dirty="0">
                <a:solidFill>
                  <a:srgbClr val="0164C9"/>
                </a:solidFill>
              </a:rPr>
              <a:t>	Abschnitt Wendeanlage Donnerbachweg – Dahlienstraße</a:t>
            </a:r>
          </a:p>
          <a:p>
            <a:pPr lvl="1" eaLnBrk="1" hangingPunct="1">
              <a:spcBef>
                <a:spcPct val="50000"/>
              </a:spcBef>
            </a:pPr>
            <a:r>
              <a:rPr lang="de-DE" altLang="de-DE" sz="1814" dirty="0">
                <a:solidFill>
                  <a:srgbClr val="0164C9"/>
                </a:solidFill>
              </a:rPr>
              <a:t>         Baukosten Kanalbau 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de-DE" altLang="de-DE" sz="1814" dirty="0">
                <a:solidFill>
                  <a:srgbClr val="0164C9"/>
                </a:solidFill>
              </a:rPr>
              <a:t>Gesamtausbaukosten</a:t>
            </a:r>
          </a:p>
        </p:txBody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75E0AAC4-4A47-12D6-CD01-075BE939B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233" y="374191"/>
            <a:ext cx="7330249" cy="56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defTabSz="1008063">
              <a:tabLst>
                <a:tab pos="9418638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tabLst>
                <a:tab pos="9418638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tabLst>
                <a:tab pos="9418638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tabLst>
                <a:tab pos="9418638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tabLst>
                <a:tab pos="9418638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418638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418638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418638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418638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400" dirty="0">
                <a:solidFill>
                  <a:srgbClr val="0070C0"/>
                </a:solidFill>
              </a:rPr>
              <a:t>Gliederung</a:t>
            </a:r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423103AD-6299-2A80-F0FC-75E3EB0BE677}"/>
              </a:ext>
            </a:extLst>
          </p:cNvPr>
          <p:cNvSpPr txBox="1">
            <a:spLocks/>
          </p:cNvSpPr>
          <p:nvPr/>
        </p:nvSpPr>
        <p:spPr>
          <a:xfrm>
            <a:off x="8532813" y="6308725"/>
            <a:ext cx="611187" cy="549275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200">
                <a:solidFill>
                  <a:srgbClr val="FFFFFF"/>
                </a:solidFill>
              </a:rPr>
              <a:t>Seite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200" b="1">
                <a:solidFill>
                  <a:srgbClr val="FFFFFF"/>
                </a:solidFill>
              </a:rPr>
              <a:t> </a:t>
            </a:r>
            <a:fld id="{8841FD34-F520-4269-9865-A6CDAAEE9D0E}" type="slidenum">
              <a:rPr lang="de-DE" altLang="de-DE" sz="1200" b="1" smtClean="0">
                <a:solidFill>
                  <a:srgbClr val="FFFFFF"/>
                </a:solidFill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de-DE" altLang="de-DE" sz="12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45">
            <a:extLst>
              <a:ext uri="{FF2B5EF4-FFF2-40B4-BE49-F238E27FC236}">
                <a16:creationId xmlns:a16="http://schemas.microsoft.com/office/drawing/2014/main" id="{4339AFF2-34DD-4977-E60A-F19D161C4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1179" y="2547093"/>
            <a:ext cx="1144680" cy="27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08063">
              <a:tabLst>
                <a:tab pos="1790700" algn="l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tabLst>
                <a:tab pos="1790700" algn="l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tabLst>
                <a:tab pos="1790700" algn="l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tabLst>
                <a:tab pos="1790700" algn="l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tabLst>
                <a:tab pos="1790700" algn="l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de-DE" altLang="de-DE" sz="1451"/>
              <a:t>Südstraße</a:t>
            </a:r>
            <a:endParaRPr lang="de-DE" altLang="de-DE" sz="1451">
              <a:solidFill>
                <a:schemeClr val="tx1"/>
              </a:solidFill>
            </a:endParaRP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88B77312-3805-7DF8-7C43-7D4DFE32A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210" y="97910"/>
            <a:ext cx="7674394" cy="41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defTabSz="1008063">
              <a:tabLst>
                <a:tab pos="9418638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tabLst>
                <a:tab pos="9418638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tabLst>
                <a:tab pos="9418638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tabLst>
                <a:tab pos="9418638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tabLst>
                <a:tab pos="9418638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418638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418638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418638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418638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2902" dirty="0">
              <a:solidFill>
                <a:srgbClr val="0164C9"/>
              </a:solidFill>
            </a:endParaRPr>
          </a:p>
        </p:txBody>
      </p:sp>
      <p:sp>
        <p:nvSpPr>
          <p:cNvPr id="8199" name="Text Box 5">
            <a:extLst>
              <a:ext uri="{FF2B5EF4-FFF2-40B4-BE49-F238E27FC236}">
                <a16:creationId xmlns:a16="http://schemas.microsoft.com/office/drawing/2014/main" id="{DB5F073C-4B62-2EAA-B687-494083BE3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54" y="1320342"/>
            <a:ext cx="8639093" cy="393883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342900" indent="-342900" defTabSz="1008063"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00100" indent="-342900" defTabSz="1008063"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257300" indent="-342900" defTabSz="1008063"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714500" indent="-342900" defTabSz="1008063"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171700" indent="-342900" defTabSz="1008063"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628900" indent="-342900" defTabSz="1008063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3086100" indent="-342900" defTabSz="1008063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543300" indent="-342900" defTabSz="1008063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4000500" indent="-342900" defTabSz="1008063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414680" lvl="1" indent="0">
              <a:lnSpc>
                <a:spcPct val="80000"/>
              </a:lnSpc>
              <a:spcBef>
                <a:spcPct val="50000"/>
              </a:spcBef>
              <a:defRPr/>
            </a:pPr>
            <a:endParaRPr lang="de-DE" altLang="de-DE" sz="1814" dirty="0">
              <a:solidFill>
                <a:srgbClr val="0164C9"/>
              </a:solidFill>
            </a:endParaRPr>
          </a:p>
          <a:p>
            <a:pPr marL="0" indent="0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de-DE" altLang="de-DE" sz="1814" dirty="0">
                <a:solidFill>
                  <a:srgbClr val="0164C9"/>
                </a:solidFill>
              </a:rPr>
              <a:t>Planungsgrundlagen und Zwangspunkte:</a:t>
            </a:r>
          </a:p>
          <a:p>
            <a:pPr marL="0" indent="0" eaLnBrk="1" hangingPunct="1">
              <a:lnSpc>
                <a:spcPct val="80000"/>
              </a:lnSpc>
              <a:spcBef>
                <a:spcPct val="50000"/>
              </a:spcBef>
              <a:defRPr/>
            </a:pPr>
            <a:endParaRPr lang="de-DE" altLang="de-DE" sz="1814" dirty="0">
              <a:solidFill>
                <a:srgbClr val="0164C9"/>
              </a:solidFill>
            </a:endParaRPr>
          </a:p>
          <a:p>
            <a:pPr lvl="1" eaLnBrk="1" hangingPunct="1">
              <a:spcBef>
                <a:spcPct val="5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1814" dirty="0">
                <a:solidFill>
                  <a:srgbClr val="0164C9"/>
                </a:solidFill>
              </a:rPr>
              <a:t>Trennungsprinzip durch Einfahrtschwellen und Bordsteine</a:t>
            </a:r>
          </a:p>
          <a:p>
            <a:pPr lvl="1" eaLnBrk="1" hangingPunct="1">
              <a:spcBef>
                <a:spcPct val="5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1814" dirty="0">
                <a:solidFill>
                  <a:srgbClr val="0164C9"/>
                </a:solidFill>
              </a:rPr>
              <a:t>Berücksichtigung vorhandener und geplanter Versorgungsleitungen </a:t>
            </a:r>
          </a:p>
          <a:p>
            <a:pPr lvl="1" eaLnBrk="1" hangingPunct="1">
              <a:spcBef>
                <a:spcPct val="5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1814" dirty="0">
                <a:solidFill>
                  <a:srgbClr val="0164C9"/>
                </a:solidFill>
              </a:rPr>
              <a:t>Berücksichtigung vorhandener Grundstückszufahrten</a:t>
            </a:r>
          </a:p>
          <a:p>
            <a:pPr lvl="1" eaLnBrk="1" hangingPunct="1">
              <a:spcBef>
                <a:spcPct val="5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1814" dirty="0">
                <a:solidFill>
                  <a:srgbClr val="0164C9"/>
                </a:solidFill>
              </a:rPr>
              <a:t>Taktile Elemente für sichere Fußgängerquerungen</a:t>
            </a:r>
          </a:p>
          <a:p>
            <a:pPr lvl="1" eaLnBrk="1" hangingPunct="1">
              <a:spcBef>
                <a:spcPct val="5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1814" dirty="0">
                <a:solidFill>
                  <a:srgbClr val="0164C9"/>
                </a:solidFill>
              </a:rPr>
              <a:t>Erneuerung der Wasserleitung durch den Stadt Betrieb Bornheim</a:t>
            </a:r>
          </a:p>
          <a:p>
            <a:pPr lvl="1" eaLnBrk="1" hangingPunct="1">
              <a:spcBef>
                <a:spcPct val="5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1814" dirty="0">
                <a:solidFill>
                  <a:srgbClr val="0164C9"/>
                </a:solidFill>
              </a:rPr>
              <a:t>Erneuerung der Abwasserkanäle durch den Stadt Betrieb Bornheim</a:t>
            </a:r>
          </a:p>
        </p:txBody>
      </p:sp>
      <p:sp>
        <p:nvSpPr>
          <p:cNvPr id="9222" name="Rectangle 4">
            <a:extLst>
              <a:ext uri="{FF2B5EF4-FFF2-40B4-BE49-F238E27FC236}">
                <a16:creationId xmlns:a16="http://schemas.microsoft.com/office/drawing/2014/main" id="{8F52D47F-16E3-8ABD-4E6B-0A5084F12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860" y="427845"/>
            <a:ext cx="8004858" cy="674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377825" indent="-377825" defTabSz="1008063"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19150" indent="-315913" defTabSz="1008063"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260475" indent="-252413" defTabSz="1008063"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763713" indent="-252413" defTabSz="1008063"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268538" indent="-252413" defTabSz="1008063"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725738" indent="-252413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3182938" indent="-252413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640138" indent="-252413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4097338" indent="-252413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423400" algn="r"/>
              </a:tabLst>
              <a:defRPr sz="29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de-DE" altLang="de-DE" sz="2400" dirty="0">
                <a:solidFill>
                  <a:srgbClr val="0070C0"/>
                </a:solidFill>
              </a:rPr>
              <a:t>Planungsgrundsätze</a:t>
            </a:r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AA6E830A-FFA9-9A57-D1A4-160393272E40}"/>
              </a:ext>
            </a:extLst>
          </p:cNvPr>
          <p:cNvSpPr txBox="1">
            <a:spLocks/>
          </p:cNvSpPr>
          <p:nvPr/>
        </p:nvSpPr>
        <p:spPr>
          <a:xfrm>
            <a:off x="8532813" y="6308725"/>
            <a:ext cx="611187" cy="549275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200">
                <a:solidFill>
                  <a:srgbClr val="FFFFFF"/>
                </a:solidFill>
              </a:rPr>
              <a:t>Seite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200" b="1">
                <a:solidFill>
                  <a:srgbClr val="FFFFFF"/>
                </a:solidFill>
              </a:rPr>
              <a:t> </a:t>
            </a:r>
            <a:fld id="{8841FD34-F520-4269-9865-A6CDAAEE9D0E}" type="slidenum">
              <a:rPr lang="de-DE" altLang="de-DE" sz="1200" b="1" smtClean="0">
                <a:solidFill>
                  <a:srgbClr val="FFFFFF"/>
                </a:solidFill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de-DE" altLang="de-DE" sz="12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werPoint-Vorlage_Stadt_Bornheim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1122</Words>
  <Application>Microsoft Office PowerPoint</Application>
  <PresentationFormat>Bildschirmpräsentation (4:3)</PresentationFormat>
  <Paragraphs>230</Paragraphs>
  <Slides>24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9" baseType="lpstr">
      <vt:lpstr>Aptos</vt:lpstr>
      <vt:lpstr>Arial</vt:lpstr>
      <vt:lpstr>Calibri</vt:lpstr>
      <vt:lpstr>Wingdings</vt:lpstr>
      <vt:lpstr>PowerPoint-Vorlage_Stadt_Bornheim</vt:lpstr>
      <vt:lpstr>Anliegerversammlung Feldchenweg  Herzlich Willkommen!  </vt:lpstr>
      <vt:lpstr>Agenda </vt:lpstr>
      <vt:lpstr>1. Infos zum Ablauf der Versammlung</vt:lpstr>
      <vt:lpstr>2. Hintergrundinformationen</vt:lpstr>
      <vt:lpstr>3. Beschlüsse Ratsgremien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Baukosten Straßenbau</vt:lpstr>
      <vt:lpstr>PowerPoint-Präsentation</vt:lpstr>
      <vt:lpstr>PowerPoint-Präsentation</vt:lpstr>
      <vt:lpstr>PowerPoint-Präsentation</vt:lpstr>
      <vt:lpstr>Baukosten Kanalbau</vt:lpstr>
      <vt:lpstr>Gesamtbaukosten</vt:lpstr>
      <vt:lpstr>5. Anliegerbeiträge</vt:lpstr>
      <vt:lpstr>5. Anliegerbeiträge</vt:lpstr>
      <vt:lpstr>5. Weiteres Vorgehen</vt:lpstr>
      <vt:lpstr>PowerPoint-Präsentation</vt:lpstr>
      <vt:lpstr>PowerPoint-Präsentation</vt:lpstr>
    </vt:vector>
  </TitlesOfParts>
  <Company>Stadt Bornheim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Probierz, Maximilian</dc:creator>
  <cp:lastModifiedBy>Praesentation</cp:lastModifiedBy>
  <cp:revision>284</cp:revision>
  <cp:lastPrinted>2021-06-25T09:59:03Z</cp:lastPrinted>
  <dcterms:created xsi:type="dcterms:W3CDTF">2021-04-15T12:23:52Z</dcterms:created>
  <dcterms:modified xsi:type="dcterms:W3CDTF">2025-11-18T18:14:38Z</dcterms:modified>
</cp:coreProperties>
</file>